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0" r:id="rId2"/>
    <p:sldId id="258" r:id="rId3"/>
    <p:sldId id="261" r:id="rId4"/>
    <p:sldId id="276" r:id="rId5"/>
    <p:sldId id="262" r:id="rId6"/>
    <p:sldId id="264" r:id="rId7"/>
    <p:sldId id="265" r:id="rId8"/>
    <p:sldId id="279" r:id="rId9"/>
    <p:sldId id="284" r:id="rId10"/>
    <p:sldId id="289" r:id="rId11"/>
    <p:sldId id="290" r:id="rId12"/>
    <p:sldId id="263" r:id="rId13"/>
    <p:sldId id="277" r:id="rId14"/>
    <p:sldId id="267" r:id="rId15"/>
    <p:sldId id="268" r:id="rId16"/>
    <p:sldId id="272" r:id="rId17"/>
    <p:sldId id="280" r:id="rId18"/>
    <p:sldId id="269" r:id="rId19"/>
    <p:sldId id="278" r:id="rId20"/>
    <p:sldId id="271" r:id="rId21"/>
    <p:sldId id="291" r:id="rId22"/>
    <p:sldId id="295" r:id="rId23"/>
    <p:sldId id="293" r:id="rId24"/>
    <p:sldId id="294" r:id="rId25"/>
    <p:sldId id="273" r:id="rId26"/>
  </p:sldIdLst>
  <p:sldSz cx="9144000" cy="5143500" type="screen16x9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658" y="-2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DBD51-33C6-409B-8B45-22D9EB26A51B}" type="datetimeFigureOut">
              <a:rPr lang="ru-RU" smtClean="0"/>
              <a:pPr/>
              <a:t>19.04.2019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B7099-AA41-49D6-8864-6341E271E2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830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B7099-AA41-49D6-8864-6341E271E2EF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843558"/>
            <a:ext cx="6624736" cy="3046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 </a:t>
            </a:r>
          </a:p>
          <a:p>
            <a:pPr algn="ctr"/>
            <a:r>
              <a:rPr lang="ru-RU" sz="3200" dirty="0" smtClean="0"/>
              <a:t>ОТЧЕТ </a:t>
            </a:r>
          </a:p>
          <a:p>
            <a:pPr algn="ctr"/>
            <a:r>
              <a:rPr lang="ru-RU" sz="3200" dirty="0" smtClean="0"/>
              <a:t>о </a:t>
            </a:r>
            <a:r>
              <a:rPr lang="ru-RU" sz="3200" dirty="0"/>
              <a:t>работе Комитета Государственного Совета Республики </a:t>
            </a:r>
            <a:r>
              <a:rPr lang="ru-RU" sz="3200" dirty="0" smtClean="0"/>
              <a:t>Татарстан по </a:t>
            </a:r>
            <a:r>
              <a:rPr lang="ru-RU" sz="3200" dirty="0"/>
              <a:t>бюджету, налогам и </a:t>
            </a:r>
            <a:r>
              <a:rPr lang="ru-RU" sz="3200" dirty="0" smtClean="0"/>
              <a:t>финансам </a:t>
            </a:r>
          </a:p>
          <a:p>
            <a:pPr algn="ctr"/>
            <a:r>
              <a:rPr lang="ru-RU" sz="3200" dirty="0" smtClean="0"/>
              <a:t>за октябрь 2014 – апрель 2019 гг.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7542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46348"/>
            <a:ext cx="8435280" cy="857250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 smtClean="0"/>
              <a:t>Изменения, внесенные в Бюджетный </a:t>
            </a:r>
            <a:br>
              <a:rPr lang="ru-RU" sz="3200" dirty="0" smtClean="0"/>
            </a:br>
            <a:r>
              <a:rPr lang="ru-RU" sz="3200" dirty="0" smtClean="0"/>
              <a:t>кодекс Республики Татарстан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91629"/>
            <a:ext cx="8863328" cy="363051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kern="0" dirty="0" smtClean="0"/>
              <a:t>1. Государственный Совет Республики Татарстан наделен правом рассматривать проекты и предложения об изменении программ </a:t>
            </a:r>
            <a:r>
              <a:rPr lang="ru-RU" sz="1800" kern="0" dirty="0"/>
              <a:t>Республики </a:t>
            </a:r>
            <a:r>
              <a:rPr lang="ru-RU" sz="1800" kern="0" dirty="0" smtClean="0"/>
              <a:t>Татарстан.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kern="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kern="0" dirty="0" smtClean="0"/>
              <a:t>2. Бюджетный кодекс дополнен статьей о долгосрочном бюджетном планировании.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kern="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kern="0" dirty="0" smtClean="0"/>
              <a:t>3. Установлен механизм предоставления бюджетных инвестиций и субсидий на капитальные вложения.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kern="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kern="0" dirty="0" smtClean="0"/>
              <a:t>4. Установлены нормативы отчислений в бюджеты муниципальных районов и сельских поселений от отдельных налогов.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kern="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kern="0" dirty="0" smtClean="0"/>
              <a:t>5. Усовершенствован порядок проведения Министерством финансов </a:t>
            </a:r>
            <a:r>
              <a:rPr lang="ru-RU" sz="1800" kern="0" dirty="0"/>
              <a:t>Республики </a:t>
            </a:r>
            <a:r>
              <a:rPr lang="ru-RU" sz="1800" kern="0" dirty="0" smtClean="0"/>
              <a:t>Татарстан полномочий по внутреннему финансовому контролю.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kern="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619672" y="205979"/>
            <a:ext cx="7416824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latin typeface="+mn-lt"/>
              </a:rPr>
              <a:t>Социально-значимые вопросы,  утвержден-</a:t>
            </a:r>
            <a:r>
              <a:rPr lang="ru-RU" sz="3200" dirty="0" err="1" smtClean="0">
                <a:latin typeface="+mn-lt"/>
              </a:rPr>
              <a:t>ные</a:t>
            </a:r>
            <a:r>
              <a:rPr lang="ru-RU" sz="3200" dirty="0" smtClean="0">
                <a:latin typeface="+mn-lt"/>
              </a:rPr>
              <a:t> законами Республики Татарстан</a:t>
            </a:r>
            <a:endParaRPr lang="ru-RU" sz="3200" dirty="0">
              <a:latin typeface="+mn-lt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>
          <a:xfrm>
            <a:off x="251520" y="1347614"/>
            <a:ext cx="8568952" cy="35283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/>
              <a:t>- </a:t>
            </a:r>
            <a:r>
              <a:rPr lang="ru-RU" sz="1700" dirty="0" smtClean="0"/>
              <a:t>Определен порядок налоговой базы по налогу на имущество физических лиц исходя из кадастровой стоимости объектов налогообложения;</a:t>
            </a:r>
          </a:p>
          <a:p>
            <a:pPr marL="0" indent="0" algn="just">
              <a:buNone/>
            </a:pPr>
            <a:r>
              <a:rPr lang="ru-RU" sz="1700" dirty="0" smtClean="0"/>
              <a:t>- Перенесены даты начисления пени на сумму недоимки по налогу на имущество физических лиц;</a:t>
            </a:r>
          </a:p>
          <a:p>
            <a:pPr marL="0" indent="0" algn="just">
              <a:buNone/>
            </a:pPr>
            <a:r>
              <a:rPr lang="ru-RU" sz="1700" dirty="0" smtClean="0"/>
              <a:t>- Утвержден договор о повышении финансовой грамотности населения;</a:t>
            </a:r>
          </a:p>
          <a:p>
            <a:pPr marL="0" indent="0" algn="just">
              <a:buNone/>
            </a:pPr>
            <a:r>
              <a:rPr lang="ru-RU" sz="1700" dirty="0" smtClean="0"/>
              <a:t>- Дополнен перечень видов деятельности по патентам 16 новыми видами;</a:t>
            </a:r>
          </a:p>
          <a:p>
            <a:pPr marL="0" indent="0" algn="just">
              <a:buNone/>
            </a:pPr>
            <a:r>
              <a:rPr lang="ru-RU" sz="1700" dirty="0" smtClean="0"/>
              <a:t>- Продлены льготы по налогу на имущество организаций в отношении объектов социально-культурной сферы;</a:t>
            </a:r>
          </a:p>
          <a:p>
            <a:pPr marL="0" indent="0" algn="just">
              <a:buNone/>
            </a:pPr>
            <a:r>
              <a:rPr lang="ru-RU" sz="1700" dirty="0" smtClean="0"/>
              <a:t>- Установлены ставки налога на прибыль для организаций - участников специальных инвестиционных контрактов;</a:t>
            </a:r>
          </a:p>
          <a:p>
            <a:pPr marL="0" indent="0" algn="just">
              <a:buNone/>
            </a:pPr>
            <a:r>
              <a:rPr lang="ru-RU" sz="1700" dirty="0" smtClean="0"/>
              <a:t>- Утверждены соглашения о реструктуризации долга Республики Татарстан по бюджетным кредитам. </a:t>
            </a:r>
          </a:p>
          <a:p>
            <a:pPr marL="0" indent="0" algn="just">
              <a:buNone/>
            </a:pPr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76264" y="4884723"/>
            <a:ext cx="7668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 работе Комитета Государственного Совета Республики Татарстан по бюджету, налогам и финансам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339502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Выездное заседание </a:t>
            </a:r>
            <a:r>
              <a:rPr lang="ru-RU" sz="3200" dirty="0"/>
              <a:t>Комитета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347965"/>
            <a:ext cx="8712968" cy="13542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u="sng" dirty="0"/>
              <a:t>30 марта 2016 года</a:t>
            </a:r>
            <a:r>
              <a:rPr lang="ru-RU" sz="2000" dirty="0"/>
              <a:t> </a:t>
            </a:r>
            <a:r>
              <a:rPr lang="ru-RU" sz="2000" dirty="0" smtClean="0"/>
              <a:t> на </a:t>
            </a:r>
            <a:r>
              <a:rPr lang="ru-RU" sz="2000" dirty="0"/>
              <a:t>базе  Бугульминского механического </a:t>
            </a:r>
            <a:r>
              <a:rPr lang="ru-RU" sz="2000" dirty="0" smtClean="0"/>
              <a:t>завода</a:t>
            </a:r>
          </a:p>
          <a:p>
            <a:endParaRPr lang="ru-RU" sz="800" dirty="0"/>
          </a:p>
          <a:p>
            <a:pPr algn="just"/>
            <a:r>
              <a:rPr lang="ru-RU" dirty="0"/>
              <a:t>«О реализации законодательства в части налогообложения имущества физических и юридических лиц от кадастровой стоимости, а так же о проблемах кадастрового учета объектов недвижимости»</a:t>
            </a:r>
          </a:p>
        </p:txBody>
      </p:sp>
      <p:pic>
        <p:nvPicPr>
          <p:cNvPr id="5124" name="Picture 4" descr="C:\Users\AdminSP\Desktop\ГС2019\КОМИТЕТ\КОМИТЕТ\выездной бугульма\IMG_3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00397"/>
            <a:ext cx="2583939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SP\Desktop\ГС2019\КОМИТЕТ\КОМИТЕТ\выездной бугульма\IMG_3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98095"/>
            <a:ext cx="2583938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SP\Desktop\ГС2019\КОМИТЕТ\КОМИТЕТ\выездной бугульма\IMG_33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541" y="2900397"/>
            <a:ext cx="2583939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4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76264" y="4884723"/>
            <a:ext cx="7668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 работе Комитета Государственного Совета Республики Татарстан по бюджету, налогам и финансам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342574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Выездной «круглый стол»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261085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/>
              <a:t>14 апреля 2017 года</a:t>
            </a:r>
            <a:r>
              <a:rPr lang="ru-RU" sz="2000" dirty="0" smtClean="0"/>
              <a:t>   заседание «круглого стола» в Лениногорском районе</a:t>
            </a:r>
          </a:p>
          <a:p>
            <a:endParaRPr lang="ru-RU" sz="800" dirty="0" smtClean="0"/>
          </a:p>
          <a:p>
            <a:r>
              <a:rPr lang="ru-RU" sz="1550" dirty="0" smtClean="0"/>
              <a:t>1. Об организации взаимодействия Комитета Государственного Совета Республики Татарстан по бюджету, налогам и финансам с профильными комиссиями (комитетами) представительных органов муниципальных образований Республики Татарстан. </a:t>
            </a:r>
          </a:p>
          <a:p>
            <a:r>
              <a:rPr lang="ru-RU" sz="1550" dirty="0" smtClean="0"/>
              <a:t>2. О финансовой обеспеченности отдельных полномочий, осуществляемых органами местного самоуправления.</a:t>
            </a:r>
          </a:p>
          <a:p>
            <a:r>
              <a:rPr lang="ru-RU" sz="1550" dirty="0" smtClean="0"/>
              <a:t>3. О реализации законодательства в части налогообложения имущества физических лиц от кадастровой стоимости.</a:t>
            </a:r>
            <a:endParaRPr lang="ru-RU" sz="155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779662"/>
            <a:ext cx="90364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/>
          </a:p>
        </p:txBody>
      </p:sp>
      <p:pic>
        <p:nvPicPr>
          <p:cNvPr id="6146" name="Picture 2" descr="C:\Users\AdminSP\Desktop\ГС2019\КОМИТЕТ\КОМИТЕТ\выездной лениногорс\DSC09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1"/>
          <a:stretch/>
        </p:blipFill>
        <p:spPr bwMode="auto">
          <a:xfrm>
            <a:off x="3111272" y="3441940"/>
            <a:ext cx="2688837" cy="136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SP\Desktop\ГС2019\КОМИТЕТ\КОМИТЕТ\выездной лениногорс\DSC097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1"/>
          <a:stretch/>
        </p:blipFill>
        <p:spPr bwMode="auto">
          <a:xfrm>
            <a:off x="226979" y="3441940"/>
            <a:ext cx="2688837" cy="136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SP\Desktop\ГС2019\КОМИТЕТ\КОМИТЕТ\выездной лениногорс\DSC096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1"/>
          <a:stretch/>
        </p:blipFill>
        <p:spPr bwMode="auto">
          <a:xfrm>
            <a:off x="6012160" y="3441940"/>
            <a:ext cx="2877304" cy="136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4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76264" y="4884723"/>
            <a:ext cx="7668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 работе Комитета Государственного Совета Республики Татарстан по бюджету, налогам и финансам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419622"/>
            <a:ext cx="8712968" cy="8002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u="sng" dirty="0"/>
              <a:t>13 декабря 2017 года</a:t>
            </a:r>
            <a:r>
              <a:rPr lang="ru-RU" sz="2000" dirty="0"/>
              <a:t>  </a:t>
            </a:r>
            <a:r>
              <a:rPr lang="ru-RU" sz="2000" dirty="0" smtClean="0"/>
              <a:t>на базе Промзона </a:t>
            </a:r>
            <a:r>
              <a:rPr lang="ru-RU" sz="2000" dirty="0"/>
              <a:t>АО «Аммоний</a:t>
            </a:r>
            <a:r>
              <a:rPr lang="ru-RU" sz="2000" dirty="0" smtClean="0"/>
              <a:t>» город Менделеевск</a:t>
            </a:r>
          </a:p>
          <a:p>
            <a:pPr algn="just"/>
            <a:endParaRPr lang="ru-RU" sz="800" dirty="0"/>
          </a:p>
          <a:p>
            <a:pPr algn="just"/>
            <a:r>
              <a:rPr lang="ru-RU" dirty="0"/>
              <a:t>«Об эффективности предоставления налоговых льгот в особых экономических зонах»</a:t>
            </a:r>
          </a:p>
        </p:txBody>
      </p:sp>
      <p:pic>
        <p:nvPicPr>
          <p:cNvPr id="7170" name="Picture 2" descr="C:\Users\AdminSP\Desktop\ГС2019\КОМИТЕТ\КОМИТЕТ\выездной менделеевск\менделее\PHOTO-2017-12-13-14-44-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9782"/>
            <a:ext cx="2208000" cy="168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SP\Desktop\ГС2019\КОМИТЕТ\КОМИТЕТ\выездной менделеевск\менделее\PHOTO-2017-12-13-16-40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407" y="2859782"/>
            <a:ext cx="2944000" cy="168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SP\Desktop\ГС2019\КОМИТЕТ\КОМИТЕТ\выездной менделеевск\менделее\PHOTO-2017-12-13-16-40-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59782"/>
            <a:ext cx="2944000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19672" y="339502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Выездное заседание </a:t>
            </a:r>
            <a:r>
              <a:rPr lang="ru-RU" sz="3200" dirty="0"/>
              <a:t>Комитета</a:t>
            </a:r>
          </a:p>
        </p:txBody>
      </p:sp>
    </p:spTree>
    <p:extLst>
      <p:ext uri="{BB962C8B-B14F-4D97-AF65-F5344CB8AC3E}">
        <p14:creationId xmlns:p14="http://schemas.microsoft.com/office/powerpoint/2010/main" val="93294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76264" y="4884723"/>
            <a:ext cx="7668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 работе Комитета Государственного Совета Республики Татарстан по бюджету, налогам и финансам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347614"/>
            <a:ext cx="8712968" cy="13542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u="sng" dirty="0"/>
              <a:t>12 декабря 2018 года</a:t>
            </a:r>
            <a:r>
              <a:rPr lang="ru-RU" sz="2000" dirty="0" smtClean="0"/>
              <a:t>  </a:t>
            </a:r>
            <a:r>
              <a:rPr lang="ru-RU" sz="2000" smtClean="0"/>
              <a:t>на базе </a:t>
            </a:r>
            <a:r>
              <a:rPr lang="ru-RU" sz="2000" dirty="0" smtClean="0"/>
              <a:t>АО </a:t>
            </a:r>
            <a:r>
              <a:rPr lang="ru-RU" sz="2000" dirty="0"/>
              <a:t>«Татэнергосбыт</a:t>
            </a:r>
            <a:r>
              <a:rPr lang="ru-RU" sz="2000" dirty="0" smtClean="0"/>
              <a:t>»</a:t>
            </a:r>
          </a:p>
          <a:p>
            <a:endParaRPr lang="ru-RU" sz="800" dirty="0"/>
          </a:p>
          <a:p>
            <a:pPr algn="just"/>
            <a:r>
              <a:rPr lang="ru-RU" dirty="0"/>
              <a:t>«О формировании конечных цен электроэнергии для потребителей Республики Татарстан. Способы оптимизации расходов на электроэнергию. Калькулятор стоимости электроэнергии.»</a:t>
            </a:r>
          </a:p>
        </p:txBody>
      </p:sp>
      <p:pic>
        <p:nvPicPr>
          <p:cNvPr id="8194" name="Picture 2" descr="C:\Users\AdminSP\Desktop\ГС2019\КОМИТЕТ\КОМИТЕТ\выездной татэнерго\32427_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31790"/>
            <a:ext cx="2736304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SP\Desktop\ГС2019\КОМИТЕТ\КОМИТЕТ\выездной татэнерго\32423_p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34052"/>
            <a:ext cx="2736304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SP\Desktop\ГС2019\КОМИТЕТ\КОМИТЕТ\выездной татэнерго\32425_p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31790"/>
            <a:ext cx="2736304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19672" y="339502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Выездное заседание </a:t>
            </a:r>
            <a:r>
              <a:rPr lang="ru-RU" sz="3200" dirty="0"/>
              <a:t>Комитета</a:t>
            </a:r>
          </a:p>
        </p:txBody>
      </p:sp>
    </p:spTree>
    <p:extLst>
      <p:ext uri="{BB962C8B-B14F-4D97-AF65-F5344CB8AC3E}">
        <p14:creationId xmlns:p14="http://schemas.microsoft.com/office/powerpoint/2010/main" val="360911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76264" y="4884723"/>
            <a:ext cx="7668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 работе Комитета Государственного Совета Республики Татарстан по бюджету, налогам и финансам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339502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Проекты федеральных законов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347614"/>
            <a:ext cx="871296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</a:t>
            </a:r>
            <a:r>
              <a:rPr lang="ru-RU" sz="2400" dirty="0"/>
              <a:t>Комитете проработано </a:t>
            </a:r>
          </a:p>
          <a:p>
            <a:r>
              <a:rPr lang="ru-RU" sz="2400" b="1" dirty="0" smtClean="0"/>
              <a:t>503</a:t>
            </a:r>
            <a:r>
              <a:rPr lang="ru-RU" sz="2400" dirty="0" smtClean="0"/>
              <a:t> проекта </a:t>
            </a:r>
            <a:r>
              <a:rPr lang="ru-RU" sz="2400" dirty="0"/>
              <a:t>федеральных законов, </a:t>
            </a:r>
          </a:p>
          <a:p>
            <a:r>
              <a:rPr lang="ru-RU" sz="2400" b="1" dirty="0" smtClean="0"/>
              <a:t>109</a:t>
            </a:r>
            <a:r>
              <a:rPr lang="ru-RU" sz="2400" dirty="0" smtClean="0"/>
              <a:t> </a:t>
            </a:r>
            <a:r>
              <a:rPr lang="ru-RU" sz="2400" dirty="0"/>
              <a:t>законодательных инициатив и </a:t>
            </a:r>
            <a:r>
              <a:rPr lang="ru-RU" sz="2400" dirty="0" smtClean="0"/>
              <a:t>обращений </a:t>
            </a:r>
            <a:r>
              <a:rPr lang="ru-RU" sz="2400" dirty="0"/>
              <a:t>законодательных (представительных) органов государственной власти субъектов Российской Федерации. </a:t>
            </a:r>
          </a:p>
          <a:p>
            <a:endParaRPr lang="ru-RU" sz="1000" dirty="0"/>
          </a:p>
          <a:p>
            <a:r>
              <a:rPr lang="ru-RU" sz="2400" b="1" dirty="0" smtClean="0"/>
              <a:t>70</a:t>
            </a:r>
            <a:r>
              <a:rPr lang="ru-RU" sz="2400" dirty="0" smtClean="0"/>
              <a:t> </a:t>
            </a:r>
            <a:r>
              <a:rPr lang="ru-RU" sz="2400" dirty="0"/>
              <a:t>проектов федеральных законов </a:t>
            </a:r>
            <a:r>
              <a:rPr lang="ru-RU" sz="2400" dirty="0" smtClean="0"/>
              <a:t>и </a:t>
            </a:r>
            <a:r>
              <a:rPr lang="ru-RU" sz="2400" b="1" dirty="0" smtClean="0"/>
              <a:t>34</a:t>
            </a:r>
            <a:r>
              <a:rPr lang="ru-RU" sz="2400" dirty="0" smtClean="0"/>
              <a:t> </a:t>
            </a:r>
            <a:r>
              <a:rPr lang="ru-RU" sz="2400" dirty="0"/>
              <a:t>законодательных инициатив по предложению Комитета поддержаны Государственным Советом Республики Татарстан.</a:t>
            </a:r>
          </a:p>
        </p:txBody>
      </p:sp>
    </p:spTree>
    <p:extLst>
      <p:ext uri="{BB962C8B-B14F-4D97-AF65-F5344CB8AC3E}">
        <p14:creationId xmlns:p14="http://schemas.microsoft.com/office/powerpoint/2010/main" val="89247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339502"/>
            <a:ext cx="6696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Счетная палата Республики Татарстан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392327"/>
            <a:ext cx="88569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 </a:t>
            </a:r>
            <a:r>
              <a:rPr lang="ru-RU" dirty="0"/>
              <a:t>отчетный период Постановлением Государственного Совета Республики Татарстан Счетной палате Республики Татарстан дано 11 поручений о проведении проверок в различных отраслях бюджетного финансирования. </a:t>
            </a:r>
            <a:endParaRPr lang="ru-RU" dirty="0" smtClean="0"/>
          </a:p>
          <a:p>
            <a:endParaRPr lang="ru-RU" sz="800" dirty="0"/>
          </a:p>
          <a:p>
            <a:r>
              <a:rPr lang="ru-RU" dirty="0" smtClean="0"/>
              <a:t>Заслушаны </a:t>
            </a:r>
            <a:r>
              <a:rPr lang="ru-RU" dirty="0"/>
              <a:t>ежегодные отчеты о работе Счетной палаты Республики </a:t>
            </a:r>
            <a:r>
              <a:rPr lang="ru-RU" dirty="0" smtClean="0"/>
              <a:t>Татарстан.</a:t>
            </a:r>
            <a:endParaRPr lang="ru-RU" dirty="0"/>
          </a:p>
        </p:txBody>
      </p:sp>
      <p:pic>
        <p:nvPicPr>
          <p:cNvPr id="1026" name="Picture 2" descr="C:\Users\AdminSP\Desktop\ГС2019\КОМИТЕТ\КОМИТЕТ\счетная палата\27585_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72" y="2859982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SP\Desktop\ГС2019\КОМИТЕТ\КОМИТЕТ\счетная палата\14476_p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9982"/>
            <a:ext cx="268879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SP\Desktop\ГС2019\КОМИТЕТ\КОМИТЕТ\счетная палата\25160_p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59982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76264" y="4884723"/>
            <a:ext cx="7668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 работе Комитета Государственного Совета Республики Татарстан по бюджету, налогам и финансам</a:t>
            </a:r>
          </a:p>
        </p:txBody>
      </p:sp>
    </p:spTree>
    <p:extLst>
      <p:ext uri="{BB962C8B-B14F-4D97-AF65-F5344CB8AC3E}">
        <p14:creationId xmlns:p14="http://schemas.microsoft.com/office/powerpoint/2010/main" val="217500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76264" y="4884723"/>
            <a:ext cx="7668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 работе Комитета Государственного Совета Республики Татарстан по бюджету, налогам и финансам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339502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Экспертный совет при Комитете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9622"/>
            <a:ext cx="864096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целях оказания содействия Комитету в реализации полномочий, отнесенных к его ведению, в том числе при рассмотрении Комитетом проектов федеральных законов, проектов законов Республики Татарстан, контрольных вопросов постановлением Президиума Государственного Совета Республики Татарстан от  14 апреля 2016 года № 1162-V ГС образован Экспертный совет при </a:t>
            </a:r>
            <a:r>
              <a:rPr lang="ru-RU" dirty="0" smtClean="0"/>
              <a:t>Комитете. </a:t>
            </a:r>
          </a:p>
          <a:p>
            <a:endParaRPr lang="ru-RU" dirty="0" smtClean="0"/>
          </a:p>
          <a:p>
            <a:r>
              <a:rPr lang="ru-RU" dirty="0" smtClean="0"/>
              <a:t>Проведено </a:t>
            </a:r>
            <a:r>
              <a:rPr lang="ru-RU" dirty="0"/>
              <a:t>19 заседаний, на которых рассмотрено 75 вопросов. </a:t>
            </a:r>
          </a:p>
          <a:p>
            <a:r>
              <a:rPr lang="ru-RU" sz="1600" u="sng" dirty="0"/>
              <a:t>Председатель:</a:t>
            </a:r>
            <a:r>
              <a:rPr lang="ru-RU" sz="1600" dirty="0"/>
              <a:t> </a:t>
            </a:r>
            <a:r>
              <a:rPr lang="ru-RU" sz="1600" dirty="0" err="1"/>
              <a:t>Багаутдинова</a:t>
            </a:r>
            <a:r>
              <a:rPr lang="ru-RU" sz="1600" dirty="0"/>
              <a:t> Наиля </a:t>
            </a:r>
            <a:r>
              <a:rPr lang="ru-RU" sz="1600" dirty="0" err="1"/>
              <a:t>Гумеровна</a:t>
            </a:r>
            <a:r>
              <a:rPr lang="ru-RU" sz="1600" dirty="0"/>
              <a:t>. </a:t>
            </a:r>
          </a:p>
          <a:p>
            <a:endParaRPr lang="ru-RU" b="1" dirty="0"/>
          </a:p>
          <a:p>
            <a:pPr algn="just"/>
            <a:r>
              <a:rPr lang="ru-RU" sz="1600" dirty="0"/>
              <a:t>В состав входят 8 представителей - </a:t>
            </a:r>
            <a:r>
              <a:rPr lang="ru-RU" sz="1600" dirty="0" smtClean="0"/>
              <a:t>Национального банка, Академии наук и </a:t>
            </a:r>
            <a:r>
              <a:rPr lang="ru-RU" sz="1600" dirty="0"/>
              <a:t>учреждений, общественных объединений, научных организаций, которые регулярно участвуют в заседаниях и мероприятиях Комитета.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1329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76264" y="4884723"/>
            <a:ext cx="7668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 работе Комитета Государственного Совета Республики Татарстан по бюджету, налогам и финансам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339502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Межпарламентское сотрудничество</a:t>
            </a:r>
          </a:p>
        </p:txBody>
      </p:sp>
      <p:pic>
        <p:nvPicPr>
          <p:cNvPr id="6" name="Picture 3" descr="C:\Старый комп\ВЕНЕРА\Мои документы\4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59582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SP\Desktop\ГС2019\КОМИТЕТ\КОМИТЕТ\Совет федерации\32274_p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08" y="1511172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AdminSP\Desktop\ГС2019\КОМИТЕТ\КОМИТЕТ\Совет федерации\32276_p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97968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SP\Desktop\ГС2019\КОМИТЕТ\КОМИТЕТ\Совет федерации\32272_pi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30" y="2612364"/>
            <a:ext cx="32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83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76264" y="4884723"/>
            <a:ext cx="7668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 работе Комитета Государственного Совета Республики Татарстан по бюджету, налогам и финансам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62985"/>
            <a:ext cx="89289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</a:t>
            </a:r>
            <a:r>
              <a:rPr lang="ru-RU" dirty="0"/>
              <a:t>) бюджетное устройство и бюджетный процесс;</a:t>
            </a:r>
          </a:p>
          <a:p>
            <a:r>
              <a:rPr lang="ru-RU" dirty="0"/>
              <a:t>2) межбюджетное регулирование;</a:t>
            </a:r>
          </a:p>
          <a:p>
            <a:r>
              <a:rPr lang="ru-RU" dirty="0"/>
              <a:t>3) бюджет Республики Татарстан на очередной финансовый год и плановый период и отчет о его исполнении;</a:t>
            </a:r>
          </a:p>
          <a:p>
            <a:r>
              <a:rPr lang="ru-RU" dirty="0"/>
              <a:t>4) бюджет Территориального фонда обязательного медицинского страхования Республики Татарстан и отчет о его исполнении;</a:t>
            </a:r>
          </a:p>
          <a:p>
            <a:r>
              <a:rPr lang="ru-RU" dirty="0"/>
              <a:t>5) контроль за исполнением бюджета Республики Татарстан и бюджета Территориального фонда обязательного медицинского страхования Республики Татарстан;</a:t>
            </a:r>
          </a:p>
          <a:p>
            <a:r>
              <a:rPr lang="ru-RU" dirty="0"/>
              <a:t>6) законодательство о налогах и сборах;</a:t>
            </a:r>
          </a:p>
          <a:p>
            <a:r>
              <a:rPr lang="ru-RU" dirty="0"/>
              <a:t>7) образование и деятельность Счетной палаты Республики Татарстан;</a:t>
            </a:r>
          </a:p>
          <a:p>
            <a:r>
              <a:rPr lang="ru-RU" dirty="0"/>
              <a:t>8) иные вопросы, отнесенные к ведению </a:t>
            </a:r>
            <a:r>
              <a:rPr lang="ru-RU" dirty="0" smtClean="0"/>
              <a:t>Комитета</a:t>
            </a:r>
            <a:r>
              <a:rPr lang="ru-RU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339502"/>
            <a:ext cx="5117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Вопросы ведения </a:t>
            </a:r>
            <a:r>
              <a:rPr lang="ru-RU" sz="3200" dirty="0" smtClean="0"/>
              <a:t>Комитета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8340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76264" y="4884723"/>
            <a:ext cx="7668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 работе Комитета Государственного Совета Республики Татарстан по бюджету, налогам и финансам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1211" y="1491630"/>
            <a:ext cx="67687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Расширенное </a:t>
            </a:r>
            <a:r>
              <a:rPr lang="ru-RU" dirty="0"/>
              <a:t>заседание Комитета Совета Федерации по бюджету и финансовым вопросам в рамках Дней Республики Татарстан в Совете </a:t>
            </a:r>
            <a:r>
              <a:rPr lang="ru-RU" dirty="0" smtClean="0"/>
              <a:t>Федерации </a:t>
            </a:r>
          </a:p>
          <a:p>
            <a:endParaRPr lang="ru-RU" sz="800" dirty="0" smtClean="0"/>
          </a:p>
          <a:p>
            <a:r>
              <a:rPr lang="ru-RU" u="sng" dirty="0" smtClean="0"/>
              <a:t>«Актуальные </a:t>
            </a:r>
            <a:r>
              <a:rPr lang="ru-RU" u="sng" dirty="0"/>
              <a:t>вопросы сбалансированности бюджетов субъектов Российской Федерации (на примере Республики Татарстан)»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9025" y="3429752"/>
            <a:ext cx="84614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/>
              <a:t>… при </a:t>
            </a:r>
            <a:r>
              <a:rPr lang="ru-RU" sz="1600" i="1" dirty="0"/>
              <a:t>оценке выполнения регионами условий реструктуризации государственного долга будут учитываться выпадающие доходы региональных бюджетов, возникшие в связи с изменением федерального законодательства. Комитет Совета Федерации по бюджету и финансовым рынкам поддержал данное предложение парламентариев </a:t>
            </a:r>
            <a:r>
              <a:rPr lang="ru-RU" sz="1600" i="1" dirty="0" smtClean="0"/>
              <a:t>республики…</a:t>
            </a:r>
            <a:endParaRPr lang="ru-RU" sz="16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339502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Межпарламентское сотрудничество</a:t>
            </a:r>
          </a:p>
        </p:txBody>
      </p:sp>
      <p:pic>
        <p:nvPicPr>
          <p:cNvPr id="8" name="Picture 3" descr="C:\Старый комп\ВЕНЕРА\Мои документы\4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059582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47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7494"/>
            <a:ext cx="8229600" cy="781595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/>
              <a:t>Общественная и благотворительная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работа </a:t>
            </a:r>
            <a:r>
              <a:rPr lang="ru-RU" sz="3200" dirty="0"/>
              <a:t>в избирательных округах</a:t>
            </a:r>
          </a:p>
        </p:txBody>
      </p:sp>
      <p:pic>
        <p:nvPicPr>
          <p:cNvPr id="7" name="Рисунок 6" descr="C:\Настя\лич.док. депутатов\Якунин Леонид Александрович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35621"/>
            <a:ext cx="93610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23728" y="1821093"/>
            <a:ext cx="1440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Якунин</a:t>
            </a:r>
            <a:endParaRPr lang="ru-RU" sz="1400" dirty="0"/>
          </a:p>
          <a:p>
            <a:r>
              <a:rPr lang="ru-RU" sz="1400" b="1" dirty="0"/>
              <a:t>Леонид Александрович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643758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Ежегодно оказывается помощь ГАУСО «</a:t>
            </a:r>
            <a:r>
              <a:rPr lang="ru-RU" sz="1000" dirty="0" err="1"/>
              <a:t>Бавлинский</a:t>
            </a:r>
            <a:r>
              <a:rPr lang="ru-RU" sz="1000" dirty="0"/>
              <a:t> дом-интернат для престарелых и инвалидов» МТЗ и СЗ РТ.</a:t>
            </a:r>
            <a:endParaRPr lang="ru-RU" sz="1000" b="1" dirty="0"/>
          </a:p>
          <a:p>
            <a:r>
              <a:rPr lang="ru-RU" sz="1000" dirty="0"/>
              <a:t>Оказывается материальная помощь многодетным семьям, малоимущим, инвалидам, престарелым, нуждающимся в дорогостоящем лечении. </a:t>
            </a:r>
            <a:endParaRPr lang="ru-RU" sz="1000" b="1" dirty="0"/>
          </a:p>
          <a:p>
            <a:r>
              <a:rPr lang="ru-RU" sz="1000" dirty="0"/>
              <a:t>Осуществляется поддержка образовательных учреждений в рамках акции «Помоги собраться в школу», «Исполнение желаний Дедом Морозом».</a:t>
            </a:r>
            <a:endParaRPr lang="ru-RU" sz="1000" b="1" dirty="0"/>
          </a:p>
        </p:txBody>
      </p:sp>
      <p:pic>
        <p:nvPicPr>
          <p:cNvPr id="10" name="Рисунок 9" descr="КАСЫМОВ Ильдус Асгатович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68" y="1305905"/>
            <a:ext cx="1080000" cy="12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6156176" y="1786305"/>
            <a:ext cx="1440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/>
              <a:t>Касымов</a:t>
            </a:r>
            <a:r>
              <a:rPr lang="ru-RU" sz="1400" b="1" dirty="0"/>
              <a:t> </a:t>
            </a:r>
            <a:endParaRPr lang="ru-RU" sz="1400" dirty="0"/>
          </a:p>
          <a:p>
            <a:r>
              <a:rPr lang="ru-RU" sz="1400" b="1" dirty="0" err="1"/>
              <a:t>Ильдус</a:t>
            </a:r>
            <a:r>
              <a:rPr lang="ru-RU" sz="1400" b="1" dirty="0"/>
              <a:t> </a:t>
            </a:r>
            <a:r>
              <a:rPr lang="ru-RU" sz="1400" b="1" dirty="0" err="1"/>
              <a:t>Асгатович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2571750"/>
            <a:ext cx="38164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В Лениногорском муниципальном районе ежегодно реализуется региональная акция «Помоги собраться в школу».</a:t>
            </a:r>
          </a:p>
          <a:p>
            <a:r>
              <a:rPr lang="ru-RU" sz="1000" dirty="0"/>
              <a:t>Оказана финансовая помощь Государственному учреждению ГАУСО «</a:t>
            </a:r>
            <a:r>
              <a:rPr lang="ru-RU" sz="1000" dirty="0" err="1"/>
              <a:t>Лениногорский</a:t>
            </a:r>
            <a:r>
              <a:rPr lang="ru-RU" sz="1000" dirty="0"/>
              <a:t> дом-интернат для престарелых», </a:t>
            </a:r>
            <a:r>
              <a:rPr lang="ru-RU" sz="1000" dirty="0" err="1"/>
              <a:t>Шугуровской</a:t>
            </a:r>
            <a:r>
              <a:rPr lang="ru-RU" sz="1000" dirty="0"/>
              <a:t> средней образовательной школе, </a:t>
            </a:r>
            <a:r>
              <a:rPr lang="ru-RU" sz="1000" dirty="0" err="1"/>
              <a:t>Новоиштерякскому</a:t>
            </a:r>
            <a:r>
              <a:rPr lang="ru-RU" sz="1000" dirty="0"/>
              <a:t> сельскому поселению, общественным организациям (</a:t>
            </a:r>
            <a:r>
              <a:rPr lang="ru-RU" sz="1000" dirty="0" err="1"/>
              <a:t>ТОСам</a:t>
            </a:r>
            <a:r>
              <a:rPr lang="ru-RU" sz="1000" dirty="0"/>
              <a:t> и Совету ветеранов). </a:t>
            </a:r>
            <a:r>
              <a:rPr lang="ru-RU" sz="1000" dirty="0" smtClean="0"/>
              <a:t> Выделены </a:t>
            </a:r>
            <a:r>
              <a:rPr lang="ru-RU" sz="1000" dirty="0"/>
              <a:t>средства на ремонт дороги  с. </a:t>
            </a:r>
            <a:r>
              <a:rPr lang="ru-RU" sz="1000" dirty="0" err="1"/>
              <a:t>Письмянка</a:t>
            </a:r>
            <a:r>
              <a:rPr lang="ru-RU" sz="1000" dirty="0"/>
              <a:t> </a:t>
            </a:r>
            <a:r>
              <a:rPr lang="ru-RU" sz="1000" dirty="0" err="1"/>
              <a:t>Лениногорского</a:t>
            </a:r>
            <a:r>
              <a:rPr lang="ru-RU" sz="1000" dirty="0"/>
              <a:t> района.</a:t>
            </a:r>
          </a:p>
          <a:p>
            <a:r>
              <a:rPr lang="ru-RU" sz="1000" dirty="0"/>
              <a:t>Принимал участие в проведениях новогодней акций «Стань Дедушкой морозом», «Исполнение желаний Дедом Морозом» и «Дорогой наш ветеран»</a:t>
            </a:r>
          </a:p>
          <a:p>
            <a:r>
              <a:rPr lang="ru-RU" sz="1000" dirty="0"/>
              <a:t>Оказана материальная помощь малоимущим семьям </a:t>
            </a:r>
            <a:r>
              <a:rPr lang="ru-RU" sz="1000" dirty="0" err="1"/>
              <a:t>Лениногорского</a:t>
            </a:r>
            <a:r>
              <a:rPr lang="ru-RU" sz="1000" dirty="0"/>
              <a:t> района.</a:t>
            </a:r>
          </a:p>
        </p:txBody>
      </p:sp>
    </p:spTree>
    <p:extLst>
      <p:ext uri="{BB962C8B-B14F-4D97-AF65-F5344CB8AC3E}">
        <p14:creationId xmlns:p14="http://schemas.microsoft.com/office/powerpoint/2010/main" val="23611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012160" y="1821093"/>
            <a:ext cx="1440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/>
              <a:t>Барышев</a:t>
            </a:r>
            <a:endParaRPr lang="ru-RU" sz="1400" dirty="0"/>
          </a:p>
          <a:p>
            <a:r>
              <a:rPr lang="ru-RU" sz="1400" b="1" dirty="0"/>
              <a:t>Леонид Анатольевич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860032" y="2618784"/>
            <a:ext cx="396044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Президент Женского волейбольного клуба «Динамо-Казань», учредитель Благотворительного фонда «</a:t>
            </a:r>
            <a:r>
              <a:rPr lang="ru-RU" sz="800" dirty="0" err="1"/>
              <a:t>Махеев</a:t>
            </a:r>
            <a:r>
              <a:rPr lang="ru-RU" sz="800" dirty="0"/>
              <a:t>».</a:t>
            </a:r>
          </a:p>
          <a:p>
            <a:r>
              <a:rPr lang="ru-RU" sz="800" dirty="0"/>
              <a:t> </a:t>
            </a:r>
            <a:r>
              <a:rPr lang="ru-RU" sz="800" dirty="0" smtClean="0"/>
              <a:t>Благотворительный </a:t>
            </a:r>
            <a:r>
              <a:rPr lang="ru-RU" sz="800" dirty="0"/>
              <a:t>фонд </a:t>
            </a:r>
            <a:r>
              <a:rPr lang="ru-RU" sz="800" dirty="0" smtClean="0"/>
              <a:t> уже 10 лет реализует </a:t>
            </a:r>
            <a:r>
              <a:rPr lang="ru-RU" sz="800" dirty="0"/>
              <a:t>проекты направленные на:</a:t>
            </a:r>
          </a:p>
          <a:p>
            <a:r>
              <a:rPr lang="ru-RU" sz="800" dirty="0" smtClean="0"/>
              <a:t>-поддержку </a:t>
            </a:r>
            <a:r>
              <a:rPr lang="ru-RU" sz="800" dirty="0"/>
              <a:t>учреждений для детей без попечения родителей, специальных  образовательных </a:t>
            </a:r>
            <a:r>
              <a:rPr lang="ru-RU" sz="800" dirty="0" smtClean="0"/>
              <a:t>учреждений; сохранение </a:t>
            </a:r>
            <a:r>
              <a:rPr lang="ru-RU" sz="800" dirty="0"/>
              <a:t>культурного </a:t>
            </a:r>
            <a:r>
              <a:rPr lang="ru-RU" sz="800" dirty="0" smtClean="0"/>
              <a:t>наследия; поддержку </a:t>
            </a:r>
            <a:r>
              <a:rPr lang="ru-RU" sz="800" dirty="0"/>
              <a:t>образовательных учреждений, педагогов и воспитателей дополнительного </a:t>
            </a:r>
            <a:r>
              <a:rPr lang="ru-RU" sz="800" dirty="0" smtClean="0"/>
              <a:t>образования; адресную помощь; поддержку </a:t>
            </a:r>
            <a:r>
              <a:rPr lang="ru-RU" sz="800" dirty="0"/>
              <a:t>и участие в социальных и культурных </a:t>
            </a:r>
            <a:r>
              <a:rPr lang="ru-RU" sz="800" dirty="0" smtClean="0"/>
              <a:t>проектах; поддержку </a:t>
            </a:r>
            <a:r>
              <a:rPr lang="ru-RU" sz="800" dirty="0"/>
              <a:t>детского и юношеского спорта и туризма. Оказывается финансовая поддержка </a:t>
            </a:r>
            <a:r>
              <a:rPr lang="ru-RU" sz="800" dirty="0" smtClean="0"/>
              <a:t>Федерации </a:t>
            </a:r>
            <a:r>
              <a:rPr lang="ru-RU" sz="800" dirty="0"/>
              <a:t>пауэрлифтинга </a:t>
            </a:r>
            <a:r>
              <a:rPr lang="ru-RU" sz="800" dirty="0" smtClean="0"/>
              <a:t>РТ, Футбольному клубу </a:t>
            </a:r>
            <a:r>
              <a:rPr lang="ru-RU" sz="800" dirty="0"/>
              <a:t>«Эссен», </a:t>
            </a:r>
            <a:r>
              <a:rPr lang="ru-RU" sz="800" dirty="0" smtClean="0"/>
              <a:t>Детской футбольной команде ДЮСШ </a:t>
            </a:r>
            <a:r>
              <a:rPr lang="ru-RU" sz="800" dirty="0"/>
              <a:t>«Олимп», </a:t>
            </a:r>
            <a:r>
              <a:rPr lang="ru-RU" sz="800" dirty="0" smtClean="0"/>
              <a:t>Спортивной школе </a:t>
            </a:r>
            <a:r>
              <a:rPr lang="ru-RU" sz="800" dirty="0"/>
              <a:t>по мини-футболу «Старт», </a:t>
            </a:r>
            <a:r>
              <a:rPr lang="ru-RU" sz="800" dirty="0" smtClean="0"/>
              <a:t>Хоккейной команде </a:t>
            </a:r>
            <a:r>
              <a:rPr lang="ru-RU" sz="800" dirty="0"/>
              <a:t>«Елабуга-1000», </a:t>
            </a:r>
            <a:r>
              <a:rPr lang="ru-RU" sz="800" dirty="0" smtClean="0"/>
              <a:t>Волейбольной команде </a:t>
            </a:r>
            <a:r>
              <a:rPr lang="ru-RU" sz="800" dirty="0"/>
              <a:t>«Эссен Юниор», Центр </a:t>
            </a:r>
            <a:r>
              <a:rPr lang="ru-RU" sz="800" dirty="0" smtClean="0"/>
              <a:t>у детско-юношеского </a:t>
            </a:r>
            <a:r>
              <a:rPr lang="ru-RU" sz="800" dirty="0"/>
              <a:t>туризма и экскурсий «</a:t>
            </a:r>
            <a:r>
              <a:rPr lang="ru-RU" sz="800" dirty="0" err="1"/>
              <a:t>Юлдаш</a:t>
            </a:r>
            <a:r>
              <a:rPr lang="ru-RU" sz="800" dirty="0"/>
              <a:t>», </a:t>
            </a:r>
            <a:r>
              <a:rPr lang="ru-RU" sz="800" dirty="0" smtClean="0"/>
              <a:t>Специализированной школу-интернат </a:t>
            </a:r>
            <a:r>
              <a:rPr lang="ru-RU" sz="800" dirty="0"/>
              <a:t>для детей с нарушениями слуха №7;</a:t>
            </a:r>
          </a:p>
          <a:p>
            <a:r>
              <a:rPr lang="ru-RU" sz="800" dirty="0"/>
              <a:t>- профинансирована установка опор освещения для </a:t>
            </a:r>
            <a:r>
              <a:rPr lang="ru-RU" sz="800" dirty="0" err="1"/>
              <a:t>лыжероллерной</a:t>
            </a:r>
            <a:r>
              <a:rPr lang="ru-RU" sz="800" dirty="0"/>
              <a:t> трассы в Танаевском лесу в г. Елабуга.</a:t>
            </a:r>
          </a:p>
          <a:p>
            <a:r>
              <a:rPr lang="ru-RU" sz="800" dirty="0"/>
              <a:t> </a:t>
            </a:r>
            <a:r>
              <a:rPr lang="ru-RU" sz="800" dirty="0" smtClean="0"/>
              <a:t>В </a:t>
            </a:r>
            <a:r>
              <a:rPr lang="ru-RU" sz="800" dirty="0"/>
              <a:t>городе Елабуга установлено более 100 детских и спортивных площадок во дворах жилых домов.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7" b="11984"/>
          <a:stretch/>
        </p:blipFill>
        <p:spPr bwMode="auto">
          <a:xfrm>
            <a:off x="4932040" y="1273596"/>
            <a:ext cx="1026740" cy="129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ГЛУШКОВ Геннадий Николаевич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95212"/>
            <a:ext cx="1080120" cy="125385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619672" y="1779662"/>
            <a:ext cx="1440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Глушков Геннадий Николаевич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571750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Председатель наблюдательного совета ГАУЗ ЦГКБ №18, Член комиссии по разработке Территориальной программы обязательного медицинского страхования </a:t>
            </a:r>
            <a:r>
              <a:rPr lang="ru-RU" sz="800" dirty="0" smtClean="0"/>
              <a:t>РТ, </a:t>
            </a:r>
            <a:r>
              <a:rPr lang="ru-RU" sz="800" dirty="0"/>
              <a:t>Президент Татарстанского фонда поддержки регионального сотрудничества и развития.</a:t>
            </a:r>
          </a:p>
          <a:p>
            <a:r>
              <a:rPr lang="ru-RU" sz="800" dirty="0"/>
              <a:t>Оказывалась финансовая помощь</a:t>
            </a:r>
            <a:r>
              <a:rPr lang="ru-RU" sz="800" dirty="0" smtClean="0"/>
              <a:t>: - </a:t>
            </a:r>
            <a:r>
              <a:rPr lang="ru-RU" sz="800" dirty="0"/>
              <a:t>для обустройства детских площадок, в приобретении оборудования для МБУ «</a:t>
            </a:r>
            <a:r>
              <a:rPr lang="ru-RU" sz="800" dirty="0" err="1"/>
              <a:t>Мамадышский</a:t>
            </a:r>
            <a:r>
              <a:rPr lang="ru-RU" sz="800" dirty="0"/>
              <a:t> краеведческий музей», РДШ МБОУ «СОШ №3 </a:t>
            </a:r>
            <a:r>
              <a:rPr lang="ru-RU" sz="800" dirty="0" err="1"/>
              <a:t>г.Мамадыш</a:t>
            </a:r>
            <a:r>
              <a:rPr lang="ru-RU" sz="800" dirty="0"/>
              <a:t>», СДК Красногорского СП </a:t>
            </a:r>
            <a:r>
              <a:rPr lang="ru-RU" sz="800" dirty="0" smtClean="0"/>
              <a:t>, </a:t>
            </a:r>
            <a:r>
              <a:rPr lang="ru-RU" sz="800" dirty="0"/>
              <a:t>ГАУЗ ДРКБ МЗ РТ, Министерству здравоохранения РТ, приходу Святителя </a:t>
            </a:r>
            <a:r>
              <a:rPr lang="ru-RU" sz="800" dirty="0" err="1"/>
              <a:t>Варсонофия</a:t>
            </a:r>
            <a:r>
              <a:rPr lang="ru-RU" sz="800" dirty="0"/>
              <a:t> Казанского Чудотворца, редакции районной газеты «</a:t>
            </a:r>
            <a:r>
              <a:rPr lang="ru-RU" sz="800" dirty="0" err="1"/>
              <a:t>Нократ</a:t>
            </a:r>
            <a:r>
              <a:rPr lang="ru-RU" sz="800" dirty="0"/>
              <a:t>» («Вятка</a:t>
            </a:r>
            <a:r>
              <a:rPr lang="ru-RU" sz="800" dirty="0" smtClean="0"/>
              <a:t>»), </a:t>
            </a:r>
            <a:r>
              <a:rPr lang="ru-RU" sz="800" dirty="0"/>
              <a:t>ГАУСО «</a:t>
            </a:r>
            <a:r>
              <a:rPr lang="ru-RU" sz="800" dirty="0" err="1"/>
              <a:t>Лесхозский</a:t>
            </a:r>
            <a:r>
              <a:rPr lang="ru-RU" sz="800" dirty="0"/>
              <a:t> дом-интернат для престарелых и инвалидов», Региональной благотворительной культурно-спортивной общественной организации РТ, Журналистскому фонду РТ, Ассоциации медицинских работников, ГБОУ «Казанская школа-интернат №11 для детей-сирот и детей, оставшихся без попечения родителей, с ограниченными возможностями здоровья</a:t>
            </a:r>
            <a:r>
              <a:rPr lang="ru-RU" sz="800" dirty="0" smtClean="0"/>
              <a:t>»; - </a:t>
            </a:r>
            <a:r>
              <a:rPr lang="ru-RU" sz="800" dirty="0"/>
              <a:t>в проведении Республиканского конкурса «Врач года – Ак </a:t>
            </a:r>
            <a:r>
              <a:rPr lang="ru-RU" sz="800" dirty="0" err="1"/>
              <a:t>чәчәкләр</a:t>
            </a:r>
            <a:r>
              <a:rPr lang="ru-RU" sz="800" dirty="0"/>
              <a:t>», фестиваля инвалидов-колясочников «Мой мир без границ</a:t>
            </a:r>
            <a:r>
              <a:rPr lang="ru-RU" sz="800" dirty="0" smtClean="0"/>
              <a:t>», </a:t>
            </a:r>
            <a:r>
              <a:rPr lang="ru-RU" sz="800" dirty="0"/>
              <a:t>чемпионата по компьютерному спорту – Кубок Вызова </a:t>
            </a:r>
            <a:r>
              <a:rPr lang="en-US" sz="800" dirty="0"/>
              <a:t>TNA</a:t>
            </a:r>
            <a:r>
              <a:rPr lang="ru-RU" sz="800" dirty="0" smtClean="0"/>
              <a:t>»; - </a:t>
            </a:r>
            <a:r>
              <a:rPr lang="ru-RU" sz="800" dirty="0"/>
              <a:t>тяжелобольным, инвалидам, лицам, пострадавшим при пожаре, иным малообеспеченным категориям граждан.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619672" y="267494"/>
            <a:ext cx="8229600" cy="781595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/>
              <a:t>Общественная и благотворительная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работа </a:t>
            </a:r>
            <a:r>
              <a:rPr lang="ru-RU" sz="3200" dirty="0"/>
              <a:t>в избирательных округах</a:t>
            </a:r>
          </a:p>
        </p:txBody>
      </p:sp>
    </p:spTree>
    <p:extLst>
      <p:ext uri="{BB962C8B-B14F-4D97-AF65-F5344CB8AC3E}">
        <p14:creationId xmlns:p14="http://schemas.microsoft.com/office/powerpoint/2010/main" val="292187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75656" y="1821093"/>
            <a:ext cx="1440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/>
              <a:t>Ханбиков</a:t>
            </a:r>
            <a:r>
              <a:rPr lang="ru-RU" sz="1400" b="1" dirty="0"/>
              <a:t> </a:t>
            </a:r>
            <a:endParaRPr lang="ru-RU" sz="1400" dirty="0"/>
          </a:p>
          <a:p>
            <a:r>
              <a:rPr lang="ru-RU" sz="1400" b="1" dirty="0" smtClean="0"/>
              <a:t>Ринат </a:t>
            </a:r>
            <a:r>
              <a:rPr lang="ru-RU" sz="1400" b="1" dirty="0" err="1" smtClean="0"/>
              <a:t>Сагитович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0148" y="2571750"/>
            <a:ext cx="26456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За период с 2004 года осуществлена </a:t>
            </a:r>
            <a:r>
              <a:rPr lang="ru-RU" sz="900" dirty="0" smtClean="0"/>
              <a:t>благотворительная </a:t>
            </a:r>
            <a:r>
              <a:rPr lang="ru-RU" sz="900" dirty="0"/>
              <a:t>помощь десяткам социальных и благотворительных организаций, малому бизнесу  и физическим </a:t>
            </a:r>
            <a:r>
              <a:rPr lang="ru-RU" sz="900" dirty="0" smtClean="0"/>
              <a:t>лицам. В том числе: Общество </a:t>
            </a:r>
            <a:r>
              <a:rPr lang="ru-RU" sz="900" dirty="0"/>
              <a:t>ВОВ и «Афганцев», Национальный праздник Сабантуй, Религиозные организации, </a:t>
            </a:r>
            <a:r>
              <a:rPr lang="ru-RU" sz="900" dirty="0" smtClean="0"/>
              <a:t>на </a:t>
            </a:r>
            <a:r>
              <a:rPr lang="ru-RU" sz="900" dirty="0"/>
              <a:t>лечение тяжело больных, </a:t>
            </a:r>
            <a:r>
              <a:rPr lang="ru-RU" sz="900" dirty="0" smtClean="0"/>
              <a:t>школьные </a:t>
            </a:r>
            <a:r>
              <a:rPr lang="ru-RU" sz="900" dirty="0"/>
              <a:t>и дошкольные учреждения, </a:t>
            </a:r>
            <a:r>
              <a:rPr lang="ru-RU" sz="900" dirty="0" smtClean="0"/>
              <a:t>городские </a:t>
            </a:r>
            <a:r>
              <a:rPr lang="ru-RU" sz="900" dirty="0"/>
              <a:t>и </a:t>
            </a:r>
            <a:r>
              <a:rPr lang="ru-RU" sz="900" dirty="0" smtClean="0"/>
              <a:t>республиканские </a:t>
            </a:r>
            <a:r>
              <a:rPr lang="ru-RU" sz="900" dirty="0"/>
              <a:t>праздники, строительство </a:t>
            </a:r>
            <a:r>
              <a:rPr lang="ru-RU" sz="900" dirty="0" smtClean="0"/>
              <a:t>детских </a:t>
            </a:r>
            <a:r>
              <a:rPr lang="ru-RU" sz="900" dirty="0"/>
              <a:t>площадок в микрорайонах, </a:t>
            </a:r>
            <a:r>
              <a:rPr lang="ru-RU" sz="900" dirty="0" smtClean="0"/>
              <a:t>организация </a:t>
            </a:r>
            <a:r>
              <a:rPr lang="ru-RU" sz="900" dirty="0"/>
              <a:t>к</a:t>
            </a:r>
            <a:r>
              <a:rPr lang="ru-RU" sz="900" dirty="0" smtClean="0"/>
              <a:t>онцертов</a:t>
            </a:r>
            <a:r>
              <a:rPr lang="ru-RU" sz="900" dirty="0"/>
              <a:t>, </a:t>
            </a:r>
            <a:r>
              <a:rPr lang="ru-RU" sz="900" dirty="0" smtClean="0"/>
              <a:t>выезды </a:t>
            </a:r>
            <a:r>
              <a:rPr lang="ru-RU" sz="900" dirty="0"/>
              <a:t>детей на конкурсы, </a:t>
            </a:r>
            <a:r>
              <a:rPr lang="ru-RU" sz="900" dirty="0" smtClean="0"/>
              <a:t>проведение </a:t>
            </a:r>
            <a:r>
              <a:rPr lang="ru-RU" sz="900" dirty="0"/>
              <a:t>дня пожилых людей, </a:t>
            </a:r>
            <a:r>
              <a:rPr lang="ru-RU" sz="900" dirty="0" smtClean="0"/>
              <a:t>подарки </a:t>
            </a:r>
            <a:r>
              <a:rPr lang="ru-RU" sz="900" dirty="0"/>
              <a:t>детям Новый год, </a:t>
            </a:r>
            <a:r>
              <a:rPr lang="ru-RU" sz="900" dirty="0" smtClean="0"/>
              <a:t>празднование дня </a:t>
            </a:r>
            <a:r>
              <a:rPr lang="ru-RU" sz="900" dirty="0"/>
              <a:t>Победы в районах</a:t>
            </a:r>
            <a:r>
              <a:rPr lang="ru-RU" sz="900" dirty="0" smtClean="0"/>
              <a:t>,  целевая </a:t>
            </a:r>
            <a:r>
              <a:rPr lang="ru-RU" sz="900" dirty="0"/>
              <a:t>помощь детскому приюту «Ласка» и «Камские Зори», </a:t>
            </a:r>
            <a:r>
              <a:rPr lang="ru-RU" sz="900" dirty="0" smtClean="0"/>
              <a:t>помощь сельским клубам, </a:t>
            </a:r>
            <a:r>
              <a:rPr lang="ru-RU" sz="900" dirty="0"/>
              <a:t>а</a:t>
            </a:r>
            <a:r>
              <a:rPr lang="ru-RU" sz="900" dirty="0" smtClean="0"/>
              <a:t>кция </a:t>
            </a:r>
            <a:r>
              <a:rPr lang="ru-RU" sz="900" dirty="0"/>
              <a:t>«Помоги собраться в школу, Строительство Спортивных многофункциональных детских </a:t>
            </a:r>
            <a:r>
              <a:rPr lang="ru-RU" sz="900" dirty="0" smtClean="0"/>
              <a:t>площадок. </a:t>
            </a:r>
            <a:endParaRPr lang="ru-RU" sz="9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1786305"/>
            <a:ext cx="1440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/>
              <a:t>Фахрутдинов</a:t>
            </a:r>
            <a:endParaRPr lang="ru-RU" sz="1400" dirty="0"/>
          </a:p>
          <a:p>
            <a:r>
              <a:rPr lang="ru-RU" sz="1400" b="1" dirty="0"/>
              <a:t>Альберт </a:t>
            </a:r>
            <a:r>
              <a:rPr lang="ru-RU" sz="1400" b="1" dirty="0" err="1"/>
              <a:t>Шамилович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2571750"/>
            <a:ext cx="295232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Член попечительского совета Казанского (Приволжского) Федерального университета и Государственного казенного учреждения социального приюта для детей и подростков «</a:t>
            </a:r>
            <a:r>
              <a:rPr lang="ru-RU" sz="900" dirty="0" err="1"/>
              <a:t>Акчарлак</a:t>
            </a:r>
            <a:r>
              <a:rPr lang="ru-RU" sz="900" dirty="0"/>
              <a:t>».</a:t>
            </a:r>
          </a:p>
          <a:p>
            <a:r>
              <a:rPr lang="ru-RU" sz="900" dirty="0"/>
              <a:t>Вносит значительный вклад в развитие благотворительности в республике. Оказана финансовая помощь обществам инвалидов (слепых, глухих), при реконструкции детского дома и церкви, на строительство соборной мечети. Перестроен и оснащен СПДК «</a:t>
            </a:r>
            <a:r>
              <a:rPr lang="ru-RU" sz="900" dirty="0" err="1"/>
              <a:t>Акчарлак</a:t>
            </a:r>
            <a:r>
              <a:rPr lang="ru-RU" sz="900" dirty="0"/>
              <a:t>» и регулярно снабжается продуктами питания. Проводятся благотворительные концерты для детей детских домов, детей-инвалидов и пожилых людей. </a:t>
            </a:r>
          </a:p>
          <a:p>
            <a:r>
              <a:rPr lang="ru-RU" sz="900" dirty="0"/>
              <a:t>Курирует и финансирует строительство детского сада, мостов, дорог, жилого дома, ремонт сетей водоснабжения и установления памятников погибших в ВОВ.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668344" y="1779662"/>
            <a:ext cx="1440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Валиев</a:t>
            </a:r>
            <a:endParaRPr lang="ru-RU" sz="1400" dirty="0"/>
          </a:p>
          <a:p>
            <a:r>
              <a:rPr lang="ru-RU" sz="1400" b="1" dirty="0" err="1"/>
              <a:t>Фоат</a:t>
            </a:r>
            <a:r>
              <a:rPr lang="ru-RU" sz="1400" b="1" dirty="0"/>
              <a:t>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err="1" smtClean="0"/>
              <a:t>Валиевич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44208" y="2715766"/>
            <a:ext cx="26456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Председатель попечительского совета Алексеевского дома-интерната для престарелых и инвалидов.</a:t>
            </a:r>
          </a:p>
          <a:p>
            <a:r>
              <a:rPr lang="ru-RU" sz="900" dirty="0"/>
              <a:t>Вносит значительный вклад в развитие благотворительности в республике. Оказывает материальную помощь малоимущим, многодетным семьям, одиноким и престарелым людям, а также поддерживает религиозные организации, выделяет средства на строительство и восстановление храмов и мечетей. Регулярно выделяет средства на обновление материальной базы приюта «Забота» Алексеевского МР.</a:t>
            </a:r>
          </a:p>
          <a:p>
            <a:r>
              <a:rPr lang="ru-RU" sz="900" dirty="0"/>
              <a:t>Открыт парк «Дорожник» со спортивными сооружениями в </a:t>
            </a:r>
            <a:r>
              <a:rPr lang="ru-RU" sz="900" dirty="0" err="1"/>
              <a:t>пгт.Алексеевское</a:t>
            </a:r>
            <a:r>
              <a:rPr lang="ru-RU" sz="900" dirty="0"/>
              <a:t>.</a:t>
            </a:r>
          </a:p>
        </p:txBody>
      </p:sp>
      <p:pic>
        <p:nvPicPr>
          <p:cNvPr id="16" name="Рисунок 15"/>
          <p:cNvPicPr/>
          <p:nvPr/>
        </p:nvPicPr>
        <p:blipFill rotWithShape="1">
          <a:blip r:embed="rId2"/>
          <a:srcRect l="38658" t="-1" r="23868" b="41127"/>
          <a:stretch/>
        </p:blipFill>
        <p:spPr>
          <a:xfrm>
            <a:off x="342156" y="1305458"/>
            <a:ext cx="1039688" cy="1194284"/>
          </a:xfrm>
          <a:prstGeom prst="rect">
            <a:avLst/>
          </a:prstGeom>
        </p:spPr>
      </p:pic>
      <p:pic>
        <p:nvPicPr>
          <p:cNvPr id="17" name="Рисунок 16" descr="ФАХРУТДИНОВ Альберт Шамилович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035" y="1305906"/>
            <a:ext cx="1067941" cy="1219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ВАЛИЕВ Фоат Валиевич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05906"/>
            <a:ext cx="1051198" cy="125385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619672" y="267494"/>
            <a:ext cx="8229600" cy="781595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/>
              <a:t>Общественная и благотворительная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работа </a:t>
            </a:r>
            <a:r>
              <a:rPr lang="ru-RU" sz="3200" dirty="0"/>
              <a:t>в избирательных округах</a:t>
            </a:r>
          </a:p>
        </p:txBody>
      </p:sp>
    </p:spTree>
    <p:extLst>
      <p:ext uri="{BB962C8B-B14F-4D97-AF65-F5344CB8AC3E}">
        <p14:creationId xmlns:p14="http://schemas.microsoft.com/office/powerpoint/2010/main" val="405793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75656" y="1786305"/>
            <a:ext cx="1440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/>
              <a:t>Минигулов</a:t>
            </a:r>
            <a:r>
              <a:rPr lang="ru-RU" sz="1400" b="1" dirty="0"/>
              <a:t> </a:t>
            </a:r>
            <a:endParaRPr lang="ru-RU" sz="1400" dirty="0"/>
          </a:p>
          <a:p>
            <a:r>
              <a:rPr lang="ru-RU" sz="1400" b="1" dirty="0"/>
              <a:t>Фарид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err="1" smtClean="0"/>
              <a:t>Гертович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571750"/>
            <a:ext cx="33843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Член попечительского совета: - реабилитационного центра для детей и подростков с ограниченными возможностями «Апрель»;  </a:t>
            </a:r>
            <a:endParaRPr lang="ru-RU" sz="800" dirty="0" smtClean="0"/>
          </a:p>
          <a:p>
            <a:r>
              <a:rPr lang="ru-RU" sz="800" dirty="0" smtClean="0"/>
              <a:t>- </a:t>
            </a:r>
            <a:r>
              <a:rPr lang="ru-RU" sz="800" dirty="0"/>
              <a:t>лицея-интерната для одаренных детей с углубленным изучением химии (ЛИ ФГБОУ ВО «КНИТУ»); - при  федеральном казенном учреждении «Казанская воспитательная колония Управления Федеральной службы исполнения наказаний по </a:t>
            </a:r>
            <a:r>
              <a:rPr lang="ru-RU" sz="800" dirty="0" smtClean="0"/>
              <a:t>РТ».</a:t>
            </a:r>
            <a:endParaRPr lang="ru-RU" sz="800" dirty="0"/>
          </a:p>
          <a:p>
            <a:r>
              <a:rPr lang="ru-RU" sz="800" dirty="0"/>
              <a:t>Ежегодно выделяются средства для нужд детского реабилитационного центра  «Апрель». </a:t>
            </a:r>
            <a:r>
              <a:rPr lang="ru-RU" sz="800" dirty="0" smtClean="0"/>
              <a:t>Внес  </a:t>
            </a:r>
            <a:r>
              <a:rPr lang="ru-RU" sz="800" dirty="0"/>
              <a:t>личный вклад в реализацию республиканского проекта «Сможем вместе». </a:t>
            </a:r>
          </a:p>
          <a:p>
            <a:r>
              <a:rPr lang="ru-RU" sz="800" dirty="0"/>
              <a:t>Оказывается финансовая помощь многодетным семьям, малоимущим, престарелым, нуждающимся в дорогостоящем лечении. Организована материальная поддержка и подарки на проведение Дня Победы, участникам ВОВ, Дня пожилого человека и Декады инвалидов. Осуществляется поддержка образовательных учреждений. Традиционной стала акция «Помоги собраться в школу», участие в районной благотворительной акции "Ярмарка добра</a:t>
            </a:r>
            <a:r>
              <a:rPr lang="ru-RU" sz="800" dirty="0" smtClean="0"/>
              <a:t>". Проведена </a:t>
            </a:r>
            <a:r>
              <a:rPr lang="ru-RU" sz="800" dirty="0"/>
              <a:t>работа по благоустройству парка «Сосновая роща», восстановлению систем озер «Лебяжье</a:t>
            </a:r>
            <a:r>
              <a:rPr lang="ru-RU" sz="800" dirty="0" smtClean="0"/>
              <a:t>». Капитальный </a:t>
            </a:r>
            <a:r>
              <a:rPr lang="ru-RU" sz="800" dirty="0"/>
              <a:t>ремонт домов, благоустройство придомовых территорий, детских площадок, решение жилищных проблем. </a:t>
            </a:r>
          </a:p>
        </p:txBody>
      </p:sp>
      <p:pic>
        <p:nvPicPr>
          <p:cNvPr id="16" name="Рисунок 15" descr="МИНИГУЛОВ Фарид Гертович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4475"/>
            <a:ext cx="1096516" cy="125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EK.Yagudina\Desktop\145_pic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05906"/>
            <a:ext cx="1116124" cy="125385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7740352" y="1779662"/>
            <a:ext cx="1440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Колесова</a:t>
            </a:r>
            <a:endParaRPr lang="ru-RU" sz="1400" dirty="0"/>
          </a:p>
          <a:p>
            <a:r>
              <a:rPr lang="ru-RU" sz="1400" b="1" dirty="0"/>
              <a:t>Анастасия Николаевна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16216" y="2715766"/>
            <a:ext cx="2520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Вносит вклад в развитие благотворительности в республике.</a:t>
            </a:r>
          </a:p>
          <a:p>
            <a:r>
              <a:rPr lang="ru-RU" sz="900" dirty="0"/>
              <a:t>Оказана помощь республиканскому дому ребенка, казанскому хоспису, детскому дому пос. </a:t>
            </a:r>
            <a:r>
              <a:rPr lang="ru-RU" sz="900" dirty="0" err="1"/>
              <a:t>Дербышки</a:t>
            </a:r>
            <a:r>
              <a:rPr lang="ru-RU" sz="900" dirty="0"/>
              <a:t>, ДРКБ, художественному училищу, общеобразовательным школам, православному храму, мечети.</a:t>
            </a:r>
          </a:p>
          <a:p>
            <a:r>
              <a:rPr lang="ru-RU" sz="900" dirty="0"/>
              <a:t>Оказана материальная помощь ветеранам ВОВ, ветеранам труда, инвалидам, больным детям, сиротам.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50668" y="1821093"/>
            <a:ext cx="12961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Сулейманов</a:t>
            </a:r>
          </a:p>
          <a:p>
            <a:r>
              <a:rPr lang="ru-RU" sz="1400" b="1" dirty="0" err="1" smtClean="0"/>
              <a:t>Рифнур</a:t>
            </a:r>
            <a:endParaRPr lang="ru-RU" sz="1400" b="1" dirty="0" smtClean="0"/>
          </a:p>
          <a:p>
            <a:r>
              <a:rPr lang="ru-RU" sz="1400" b="1" dirty="0" err="1" smtClean="0"/>
              <a:t>Хайдарович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26532" y="2643758"/>
            <a:ext cx="26456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Входит в попечительский совет ГКУ «Социальный приют для детей и подростков «</a:t>
            </a:r>
            <a:r>
              <a:rPr lang="ru-RU" sz="900" dirty="0" err="1"/>
              <a:t>Ялкын</a:t>
            </a:r>
            <a:r>
              <a:rPr lang="ru-RU" sz="900" dirty="0"/>
              <a:t>», в котором был проведен капитальный ремонт и оснащение мебелью и техникой. </a:t>
            </a:r>
          </a:p>
          <a:p>
            <a:r>
              <a:rPr lang="ru-RU" sz="900" dirty="0"/>
              <a:t>Оказана материальная помощь Фонду социально-экономического развития </a:t>
            </a:r>
            <a:r>
              <a:rPr lang="ru-RU" sz="900" dirty="0" err="1"/>
              <a:t>Бугульминского</a:t>
            </a:r>
            <a:r>
              <a:rPr lang="ru-RU" sz="900" dirty="0"/>
              <a:t> муниципального района и редакции газеты «</a:t>
            </a:r>
            <a:r>
              <a:rPr lang="ru-RU" sz="900" dirty="0" err="1"/>
              <a:t>Богелмэ</a:t>
            </a:r>
            <a:r>
              <a:rPr lang="ru-RU" sz="900" dirty="0"/>
              <a:t> </a:t>
            </a:r>
            <a:r>
              <a:rPr lang="ru-RU" sz="900" dirty="0" err="1"/>
              <a:t>авазы</a:t>
            </a:r>
            <a:r>
              <a:rPr lang="ru-RU" sz="900" dirty="0"/>
              <a:t>».</a:t>
            </a:r>
          </a:p>
          <a:p>
            <a:r>
              <a:rPr lang="ru-RU" sz="900" dirty="0"/>
              <a:t>Оказывает материальную помощь малоимущим, многодетным семьям, пенсионерам и инвалидам, по проведению газификации дома, оформлению документов, приобретению путевок в санатории, на курсы реабилитации, приобретении техники. </a:t>
            </a:r>
          </a:p>
        </p:txBody>
      </p:sp>
      <p:pic>
        <p:nvPicPr>
          <p:cNvPr id="20" name="Рисунок 19" descr="C:\Users\safina.venera\AppData\Local\Temp\_tc\IMG_548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40" y="1305905"/>
            <a:ext cx="1008112" cy="121906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619672" y="267494"/>
            <a:ext cx="8229600" cy="781595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/>
              <a:t>Общественная и благотворительная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работа </a:t>
            </a:r>
            <a:r>
              <a:rPr lang="ru-RU" sz="3200" dirty="0"/>
              <a:t>в избирательных округах</a:t>
            </a:r>
          </a:p>
        </p:txBody>
      </p:sp>
    </p:spTree>
    <p:extLst>
      <p:ext uri="{BB962C8B-B14F-4D97-AF65-F5344CB8AC3E}">
        <p14:creationId xmlns:p14="http://schemas.microsoft.com/office/powerpoint/2010/main" val="3670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76264" y="4884723"/>
            <a:ext cx="7668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 работе Комитета Государственного Совета Республики Татарстан по бюджету, налогам и финансам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15369" y="2067694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668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38436" y="33950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Заседания </a:t>
            </a:r>
            <a:r>
              <a:rPr lang="ru-RU" sz="3200" dirty="0" smtClean="0"/>
              <a:t>Комитета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75606"/>
            <a:ext cx="85251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 отчетный период </a:t>
            </a:r>
            <a:r>
              <a:rPr lang="ru-RU" sz="2400" dirty="0" smtClean="0"/>
              <a:t>проведено </a:t>
            </a:r>
            <a:r>
              <a:rPr lang="ru-RU" sz="2800" b="1" dirty="0" smtClean="0"/>
              <a:t>72</a:t>
            </a:r>
            <a:r>
              <a:rPr lang="ru-RU" sz="2400" dirty="0" smtClean="0"/>
              <a:t> </a:t>
            </a:r>
            <a:r>
              <a:rPr lang="ru-RU" sz="2400" dirty="0"/>
              <a:t>заседания Комитета,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из </a:t>
            </a:r>
            <a:r>
              <a:rPr lang="ru-RU" sz="2400" dirty="0"/>
              <a:t>них </a:t>
            </a:r>
            <a:r>
              <a:rPr lang="ru-RU" sz="2800" b="1" dirty="0"/>
              <a:t>3</a:t>
            </a:r>
            <a:r>
              <a:rPr lang="ru-RU" sz="2400" dirty="0"/>
              <a:t> выездных </a:t>
            </a:r>
            <a:r>
              <a:rPr lang="ru-RU" sz="2400" dirty="0" smtClean="0"/>
              <a:t>заседания и </a:t>
            </a:r>
            <a:r>
              <a:rPr lang="ru-RU" sz="2800" b="1" dirty="0" smtClean="0"/>
              <a:t>1</a:t>
            </a:r>
            <a:r>
              <a:rPr lang="ru-RU" sz="2400" dirty="0" smtClean="0"/>
              <a:t> выездной «круглый стол».</a:t>
            </a:r>
          </a:p>
          <a:p>
            <a:endParaRPr lang="ru-RU" sz="2400" dirty="0"/>
          </a:p>
          <a:p>
            <a:r>
              <a:rPr lang="ru-RU" sz="2400" dirty="0"/>
              <a:t>На заседаниях Комитета  рассмотрено </a:t>
            </a:r>
            <a:r>
              <a:rPr lang="ru-RU" sz="2800" b="1" dirty="0"/>
              <a:t>352</a:t>
            </a:r>
            <a:r>
              <a:rPr lang="ru-RU" sz="2400" dirty="0"/>
              <a:t> </a:t>
            </a:r>
            <a:r>
              <a:rPr lang="ru-RU" sz="2400" dirty="0" smtClean="0"/>
              <a:t>вопроса,</a:t>
            </a:r>
            <a:br>
              <a:rPr lang="ru-RU" sz="2400" dirty="0" smtClean="0"/>
            </a:br>
            <a:r>
              <a:rPr lang="ru-RU" sz="2400" u="sng" dirty="0" smtClean="0"/>
              <a:t>из </a:t>
            </a:r>
            <a:r>
              <a:rPr lang="ru-RU" sz="2400" u="sng" dirty="0"/>
              <a:t>них </a:t>
            </a:r>
            <a:r>
              <a:rPr lang="ru-RU" sz="2400" u="sng" dirty="0" smtClean="0"/>
              <a:t>контрольных вопросов - </a:t>
            </a:r>
            <a:r>
              <a:rPr lang="ru-RU" sz="2400" b="1" u="sng" dirty="0" smtClean="0"/>
              <a:t>61</a:t>
            </a:r>
            <a:r>
              <a:rPr lang="ru-RU" sz="2000" u="sng" dirty="0" smtClean="0"/>
              <a:t> </a:t>
            </a:r>
            <a:r>
              <a:rPr lang="ru-RU" sz="2400" dirty="0" smtClean="0"/>
              <a:t>.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Заслушано </a:t>
            </a:r>
            <a:r>
              <a:rPr lang="ru-RU" sz="2800" b="1" dirty="0"/>
              <a:t>387</a:t>
            </a:r>
            <a:r>
              <a:rPr lang="ru-RU" sz="2400" dirty="0"/>
              <a:t> докладов и </a:t>
            </a:r>
            <a:r>
              <a:rPr lang="ru-RU" sz="2400" dirty="0" smtClean="0"/>
              <a:t>сообщений. </a:t>
            </a:r>
          </a:p>
          <a:p>
            <a:r>
              <a:rPr lang="ru-RU" sz="2400" dirty="0" smtClean="0"/>
              <a:t>Согласовано </a:t>
            </a:r>
            <a:r>
              <a:rPr lang="ru-RU" sz="2800" b="1" dirty="0" smtClean="0"/>
              <a:t>110</a:t>
            </a:r>
            <a:r>
              <a:rPr lang="ru-RU" sz="2400" dirty="0" smtClean="0"/>
              <a:t> государственных программ РТ</a:t>
            </a:r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76264" y="4884723"/>
            <a:ext cx="7668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 работе Комитета Государственного Совета Республики Татарстан по бюджету, налогам и финансам</a:t>
            </a:r>
          </a:p>
        </p:txBody>
      </p:sp>
    </p:spTree>
    <p:extLst>
      <p:ext uri="{BB962C8B-B14F-4D97-AF65-F5344CB8AC3E}">
        <p14:creationId xmlns:p14="http://schemas.microsoft.com/office/powerpoint/2010/main" val="298838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76264" y="4884723"/>
            <a:ext cx="7668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 работе Комитета Государственного Совета Республики Татарстан по бюджету, налогам и финансам</a:t>
            </a:r>
          </a:p>
        </p:txBody>
      </p:sp>
      <p:pic>
        <p:nvPicPr>
          <p:cNvPr id="4098" name="Picture 2" descr="C:\Users\AdminSP\Desktop\ГС2019\КОМИТЕТ\КОМИТЕТ\фото комитет\27590_pi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3"/>
          <a:stretch/>
        </p:blipFill>
        <p:spPr bwMode="auto">
          <a:xfrm>
            <a:off x="1979712" y="1130060"/>
            <a:ext cx="2808312" cy="158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SP\Desktop\ГС2019\КОМИТЕТ\КОМИТЕТ\фото комитет\15783_pi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4"/>
          <a:stretch/>
        </p:blipFill>
        <p:spPr bwMode="auto">
          <a:xfrm>
            <a:off x="4932040" y="1130060"/>
            <a:ext cx="2808000" cy="158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SP\Desktop\ГС2019\КОМИТЕТ\КОМИТЕТ\фото комитет\21068_p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9782"/>
            <a:ext cx="2808000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SP\Desktop\ГС2019\КОМИТЕТ\КОМИТЕТ\фото комитет\16206_pi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68" y="2859782"/>
            <a:ext cx="2808000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SP\Desktop\ГС2019\КОМИТЕТ\КОМИТЕТ\фото комитет\15779_pi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016" y="2859782"/>
            <a:ext cx="2808000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38436" y="33950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Заседания </a:t>
            </a:r>
            <a:r>
              <a:rPr lang="ru-RU" sz="3200" dirty="0" smtClean="0"/>
              <a:t>Комитета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1512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347614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 отчетный период Комитетом рассмотрено </a:t>
            </a:r>
            <a:r>
              <a:rPr lang="ru-RU" sz="2400" b="1" dirty="0"/>
              <a:t>122</a:t>
            </a:r>
            <a:r>
              <a:rPr lang="ru-RU" sz="2400" dirty="0"/>
              <a:t>  </a:t>
            </a:r>
            <a:r>
              <a:rPr lang="ru-RU" sz="2400" dirty="0" smtClean="0"/>
              <a:t>законопроекта</a:t>
            </a:r>
            <a:endParaRPr lang="ru-RU" sz="2400" dirty="0"/>
          </a:p>
          <a:p>
            <a:r>
              <a:rPr lang="ru-RU" sz="2000" dirty="0"/>
              <a:t>- по </a:t>
            </a:r>
            <a:r>
              <a:rPr lang="ru-RU" sz="2000" b="1" dirty="0"/>
              <a:t>119</a:t>
            </a:r>
            <a:r>
              <a:rPr lang="ru-RU" sz="2000" dirty="0"/>
              <a:t> из них Комитет был назначен ответственным исполнителем,</a:t>
            </a:r>
          </a:p>
          <a:p>
            <a:r>
              <a:rPr lang="ru-RU" sz="2000" dirty="0" smtClean="0"/>
              <a:t>- по </a:t>
            </a:r>
            <a:r>
              <a:rPr lang="ru-RU" sz="2000" b="1" dirty="0"/>
              <a:t>3</a:t>
            </a:r>
            <a:r>
              <a:rPr lang="ru-RU" sz="2000" dirty="0"/>
              <a:t> – соисполнителем. </a:t>
            </a:r>
            <a:endParaRPr lang="ru-RU" sz="2000" dirty="0" smtClean="0"/>
          </a:p>
          <a:p>
            <a:endParaRPr lang="ru-RU" sz="800" dirty="0"/>
          </a:p>
          <a:p>
            <a:r>
              <a:rPr lang="ru-RU" sz="2400" b="1" dirty="0"/>
              <a:t>114</a:t>
            </a:r>
            <a:r>
              <a:rPr lang="ru-RU" sz="2400" dirty="0"/>
              <a:t> приняты Государственным Советом Республики Татарстан, подписаны Президентом Республики Татарстан,</a:t>
            </a:r>
          </a:p>
          <a:p>
            <a:r>
              <a:rPr lang="ru-RU" sz="2000" dirty="0"/>
              <a:t>5 отозваны субъектами права законодательной инициативы. </a:t>
            </a:r>
          </a:p>
          <a:p>
            <a:endParaRPr lang="ru-RU" sz="2400" dirty="0"/>
          </a:p>
          <a:p>
            <a:r>
              <a:rPr lang="ru-RU" sz="2400" b="1" u="sng" dirty="0"/>
              <a:t>33</a:t>
            </a:r>
            <a:r>
              <a:rPr lang="ru-RU" sz="2400" u="sng" dirty="0"/>
              <a:t> проекта (</a:t>
            </a:r>
            <a:r>
              <a:rPr lang="ru-RU" sz="2400" b="1" i="1" u="sng" dirty="0"/>
              <a:t>27</a:t>
            </a:r>
            <a:r>
              <a:rPr lang="ru-RU" sz="2400" u="sng" dirty="0"/>
              <a:t> процентов)</a:t>
            </a:r>
            <a:r>
              <a:rPr lang="ru-RU" sz="2400" dirty="0"/>
              <a:t>  разработаны депутатами Государственного Совета Республики Татарстан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76264" y="4884723"/>
            <a:ext cx="7668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 работе Комитета Государственного Совета Республики Татарстан по бюджету, налогам и финансам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339502"/>
            <a:ext cx="5742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Законопроектная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08507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76264" y="4884723"/>
            <a:ext cx="7668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 работе Комитета Государственного Совета Республики Татарстан по бюджету, налогам и финансам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39502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Парламентские </a:t>
            </a:r>
            <a:r>
              <a:rPr lang="ru-RU" sz="3200" dirty="0" smtClean="0"/>
              <a:t>слушания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342385"/>
            <a:ext cx="880377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отчетный период проведено </a:t>
            </a:r>
            <a:r>
              <a:rPr lang="ru-RU" b="1" u="sng" dirty="0"/>
              <a:t>5 парламентских слушаний</a:t>
            </a:r>
            <a:r>
              <a:rPr lang="ru-RU" dirty="0"/>
              <a:t> по рассмотрению: </a:t>
            </a:r>
          </a:p>
          <a:p>
            <a:pPr algn="r"/>
            <a:endParaRPr lang="ru-RU" sz="800" dirty="0"/>
          </a:p>
          <a:p>
            <a:pPr algn="just"/>
            <a:r>
              <a:rPr lang="ru-RU" dirty="0"/>
              <a:t>- проекта закона Республики Татарстан о бюджете Республики Татарстан на очередной финансовый год и плановый </a:t>
            </a:r>
            <a:r>
              <a:rPr lang="ru-RU" dirty="0" smtClean="0"/>
              <a:t>период;</a:t>
            </a:r>
            <a:endParaRPr lang="ru-RU" dirty="0"/>
          </a:p>
          <a:p>
            <a:pPr algn="just"/>
            <a:r>
              <a:rPr lang="ru-RU" dirty="0"/>
              <a:t>- проекта закона Республики Татарстан о бюджете Территориального Фонда обязательного медицинского страхования Республики Татарстан на очередной финансовый год и плановый </a:t>
            </a:r>
            <a:r>
              <a:rPr lang="ru-RU" dirty="0" smtClean="0"/>
              <a:t>период.</a:t>
            </a:r>
            <a:endParaRPr lang="ru-RU" dirty="0"/>
          </a:p>
        </p:txBody>
      </p:sp>
      <p:pic>
        <p:nvPicPr>
          <p:cNvPr id="9218" name="Picture 2" descr="C:\Users\AdminSP\Desktop\ГС2019\КОМИТЕТ\КОМИТЕТ\парламентские слушания\30161_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91830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SP\Desktop\ГС2019\КОМИТЕТ\КОМИТЕТ\парламентские слушания\30172_p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98740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SP\Desktop\ГС2019\КОМИТЕТ\КОМИТЕТ\парламентские слушания\22673_p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91830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SP\Desktop\ГС2019\КОМИТЕТ\КОМИТЕТ\парламентские слушания\30160_pi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91830"/>
            <a:ext cx="21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4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76264" y="4884723"/>
            <a:ext cx="7668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 работе Комитета Государственного Совета Республики Татарстан по бюджету, налогам и финансам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45972" y="33950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Зональные совещания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41962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/>
              <a:t>В </a:t>
            </a:r>
            <a:r>
              <a:rPr lang="ru-RU" u="sng" dirty="0"/>
              <a:t>18 районах Республики Татарстан</a:t>
            </a:r>
            <a:r>
              <a:rPr lang="ru-RU" dirty="0"/>
              <a:t> прошли зональные совещания по обсуждению проекта консолидированного бюджета  Республики Татарстан на очередной финансовый год и плановый период и о прогнозе социально-экономического развития Республики Татарстан на очередной финансовый год и плановый </a:t>
            </a:r>
            <a:r>
              <a:rPr lang="ru-RU" dirty="0" smtClean="0"/>
              <a:t>период.</a:t>
            </a:r>
            <a:endParaRPr lang="ru-RU" dirty="0"/>
          </a:p>
        </p:txBody>
      </p:sp>
      <p:pic>
        <p:nvPicPr>
          <p:cNvPr id="11269" name="Picture 5" descr="C:\Users\AdminSP\Desktop\ГС2019\КОМИТЕТ\КОМИТЕТ\зональные совещания\0123456\Новая папка\print_4381807_32717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9782"/>
            <a:ext cx="270130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dminSP\Desktop\ГС2019\КОМИТЕТ\КОМИТЕТ\зональные совещания\0123456\Новая папка\print_4381867_3271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4" y="2898294"/>
            <a:ext cx="270130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AdminSP\Desktop\ГС2019\КОМИТЕТ\КОМИТЕТ\зональные совещания\0123456\IMG_91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98294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4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76264" y="4884723"/>
            <a:ext cx="7668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 работе Комитета Государственного Совета Республики Татарстан по бюджету, налогам и финансам</a:t>
            </a:r>
          </a:p>
        </p:txBody>
      </p:sp>
      <p:pic>
        <p:nvPicPr>
          <p:cNvPr id="11266" name="Picture 2" descr="C:\Users\AdminSP\Desktop\ГС2019\КОМИТЕТ\КОМИТЕТ\зональные совещания\0123456\Новая папка\print_4381767_32716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3" y="1534539"/>
            <a:ext cx="3511693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SP\Desktop\ГС2019\КОМИТЕТ\КОМИТЕТ\зональные совещания\0123456\Новая папка\print_4381807_3271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51670"/>
            <a:ext cx="3511692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SP\Desktop\ГС2019\КОМИТЕТ\КОМИТЕТ\зональные совещания\0123456\Новая папка\print_4381867_32717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11710"/>
            <a:ext cx="3511692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45972" y="33950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Зональные совещания</a:t>
            </a:r>
          </a:p>
        </p:txBody>
      </p:sp>
    </p:spTree>
    <p:extLst>
      <p:ext uri="{BB962C8B-B14F-4D97-AF65-F5344CB8AC3E}">
        <p14:creationId xmlns:p14="http://schemas.microsoft.com/office/powerpoint/2010/main" val="335452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23478"/>
            <a:ext cx="7560840" cy="121364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 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Финансирование социальных отраслей из бюджета Республики Татарстан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692627"/>
              </p:ext>
            </p:extLst>
          </p:nvPr>
        </p:nvGraphicFramePr>
        <p:xfrm>
          <a:off x="323528" y="2211710"/>
          <a:ext cx="856895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2238"/>
                <a:gridCol w="2034226"/>
                <a:gridCol w="2304256"/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Направление</a:t>
                      </a:r>
                      <a:endParaRPr lang="ru-RU" sz="2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/>
                        <a:t>Образование</a:t>
                      </a:r>
                      <a:endParaRPr lang="ru-RU" sz="2200" b="0" dirty="0"/>
                    </a:p>
                  </a:txBody>
                  <a:tcPr>
                    <a:solidFill>
                      <a:schemeClr val="bg1">
                        <a:lumMod val="85000"/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/>
                        <a:t>Здравоохранение</a:t>
                      </a:r>
                      <a:endParaRPr lang="ru-RU" sz="2200" b="0" dirty="0"/>
                    </a:p>
                  </a:txBody>
                  <a:tcPr>
                    <a:solidFill>
                      <a:schemeClr val="bg1">
                        <a:lumMod val="85000"/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smtClean="0"/>
                        <a:t>Социальная политика</a:t>
                      </a:r>
                      <a:endParaRPr lang="ru-RU" sz="2200" b="0" dirty="0"/>
                    </a:p>
                  </a:txBody>
                  <a:tcPr>
                    <a:solidFill>
                      <a:schemeClr val="bg1">
                        <a:lumMod val="85000"/>
                        <a:alpha val="8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Увеличение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/>
                        <a:t>(рост)</a:t>
                      </a:r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1,36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1,29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1,61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628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2273</TotalTime>
  <Words>2064</Words>
  <Application>Microsoft Office PowerPoint</Application>
  <PresentationFormat>Экран (16:9)</PresentationFormat>
  <Paragraphs>182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Финансирование социальных отраслей из бюджета Республики Татарстан  </vt:lpstr>
      <vt:lpstr>Изменения, внесенные в Бюджетный  кодекс Республики Татарстан</vt:lpstr>
      <vt:lpstr>Социально-значимые вопросы,  утвержден-ные законами Республики Татарстан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Общественная и благотворительная  работа в избирательных округах</vt:lpstr>
      <vt:lpstr>Общественная и благотворительная  работа в избирательных округах</vt:lpstr>
      <vt:lpstr>Общественная и благотворительная  работа в избирательных округах</vt:lpstr>
      <vt:lpstr>Общественная и благотворительная  работа в избирательных округах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AdminSP</dc:creator>
  <cp:lastModifiedBy>Презентация 2</cp:lastModifiedBy>
  <cp:revision>144</cp:revision>
  <cp:lastPrinted>2019-04-18T07:38:12Z</cp:lastPrinted>
  <dcterms:created xsi:type="dcterms:W3CDTF">2016-10-25T08:15:22Z</dcterms:created>
  <dcterms:modified xsi:type="dcterms:W3CDTF">2019-04-19T10:49:53Z</dcterms:modified>
</cp:coreProperties>
</file>