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0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1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2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3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4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5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6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7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425" r:id="rId2"/>
    <p:sldMasterId id="2147484413" r:id="rId3"/>
    <p:sldMasterId id="2147483967" r:id="rId4"/>
    <p:sldMasterId id="2147483983" r:id="rId5"/>
    <p:sldMasterId id="2147483999" r:id="rId6"/>
    <p:sldMasterId id="2147484135" r:id="rId7"/>
    <p:sldMasterId id="2147484152" r:id="rId8"/>
    <p:sldMasterId id="2147484169" r:id="rId9"/>
    <p:sldMasterId id="2147484186" r:id="rId10"/>
    <p:sldMasterId id="2147484203" r:id="rId11"/>
    <p:sldMasterId id="2147484220" r:id="rId12"/>
    <p:sldMasterId id="2147484237" r:id="rId13"/>
    <p:sldMasterId id="2147484254" r:id="rId14"/>
    <p:sldMasterId id="2147484271" r:id="rId15"/>
    <p:sldMasterId id="2147484396" r:id="rId16"/>
    <p:sldMasterId id="2147484427" r:id="rId17"/>
    <p:sldMasterId id="2147484441" r:id="rId18"/>
  </p:sldMasterIdLst>
  <p:notesMasterIdLst>
    <p:notesMasterId r:id="rId77"/>
  </p:notesMasterIdLst>
  <p:handoutMasterIdLst>
    <p:handoutMasterId r:id="rId78"/>
  </p:handoutMasterIdLst>
  <p:sldIdLst>
    <p:sldId id="452" r:id="rId19"/>
    <p:sldId id="701" r:id="rId20"/>
    <p:sldId id="964" r:id="rId21"/>
    <p:sldId id="972" r:id="rId22"/>
    <p:sldId id="965" r:id="rId23"/>
    <p:sldId id="849" r:id="rId24"/>
    <p:sldId id="853" r:id="rId25"/>
    <p:sldId id="855" r:id="rId26"/>
    <p:sldId id="856" r:id="rId27"/>
    <p:sldId id="918" r:id="rId28"/>
    <p:sldId id="859" r:id="rId29"/>
    <p:sldId id="862" r:id="rId30"/>
    <p:sldId id="860" r:id="rId31"/>
    <p:sldId id="928" r:id="rId32"/>
    <p:sldId id="863" r:id="rId33"/>
    <p:sldId id="864" r:id="rId34"/>
    <p:sldId id="865" r:id="rId35"/>
    <p:sldId id="939" r:id="rId36"/>
    <p:sldId id="956" r:id="rId37"/>
    <p:sldId id="866" r:id="rId38"/>
    <p:sldId id="931" r:id="rId39"/>
    <p:sldId id="870" r:id="rId40"/>
    <p:sldId id="869" r:id="rId41"/>
    <p:sldId id="957" r:id="rId42"/>
    <p:sldId id="871" r:id="rId43"/>
    <p:sldId id="873" r:id="rId44"/>
    <p:sldId id="874" r:id="rId45"/>
    <p:sldId id="875" r:id="rId46"/>
    <p:sldId id="876" r:id="rId47"/>
    <p:sldId id="877" r:id="rId48"/>
    <p:sldId id="949" r:id="rId49"/>
    <p:sldId id="958" r:id="rId50"/>
    <p:sldId id="878" r:id="rId51"/>
    <p:sldId id="970" r:id="rId52"/>
    <p:sldId id="971" r:id="rId53"/>
    <p:sldId id="879" r:id="rId54"/>
    <p:sldId id="880" r:id="rId55"/>
    <p:sldId id="881" r:id="rId56"/>
    <p:sldId id="882" r:id="rId57"/>
    <p:sldId id="883" r:id="rId58"/>
    <p:sldId id="884" r:id="rId59"/>
    <p:sldId id="672" r:id="rId60"/>
    <p:sldId id="959" r:id="rId61"/>
    <p:sldId id="951" r:id="rId62"/>
    <p:sldId id="910" r:id="rId63"/>
    <p:sldId id="968" r:id="rId64"/>
    <p:sldId id="932" r:id="rId65"/>
    <p:sldId id="801" r:id="rId66"/>
    <p:sldId id="894" r:id="rId67"/>
    <p:sldId id="895" r:id="rId68"/>
    <p:sldId id="914" r:id="rId69"/>
    <p:sldId id="969" r:id="rId70"/>
    <p:sldId id="942" r:id="rId71"/>
    <p:sldId id="943" r:id="rId72"/>
    <p:sldId id="967" r:id="rId73"/>
    <p:sldId id="944" r:id="rId74"/>
    <p:sldId id="963" r:id="rId75"/>
    <p:sldId id="456" r:id="rId7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5" userDrawn="1">
          <p15:clr>
            <a:srgbClr val="A4A3A4"/>
          </p15:clr>
        </p15:guide>
        <p15:guide id="2" pos="2148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9D77"/>
    <a:srgbClr val="1B826E"/>
    <a:srgbClr val="3D954C"/>
    <a:srgbClr val="009900"/>
    <a:srgbClr val="B58C25"/>
    <a:srgbClr val="99FF99"/>
    <a:srgbClr val="FFFFCC"/>
    <a:srgbClr val="13B91B"/>
    <a:srgbClr val="BAF8BD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 autoAdjust="0"/>
    <p:restoredTop sz="88777" autoAdjust="0"/>
  </p:normalViewPr>
  <p:slideViewPr>
    <p:cSldViewPr>
      <p:cViewPr varScale="1">
        <p:scale>
          <a:sx n="78" d="100"/>
          <a:sy n="78" d="100"/>
        </p:scale>
        <p:origin x="773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220" y="-96"/>
      </p:cViewPr>
      <p:guideLst>
        <p:guide orient="horz" pos="3115"/>
        <p:guide pos="2148"/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tableStyles" Target="tableStyles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8949574174786837E-2"/>
          <c:y val="0.12099012088689573"/>
          <c:w val="0.93105042582521313"/>
          <c:h val="0.638791457033875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13B91B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7.3324568256859079E-3"/>
                  <c:y val="-2.36208932194268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81F-43EC-B4C6-D61D7086E79B}"/>
                </c:ext>
              </c:extLst>
            </c:dLbl>
            <c:dLbl>
              <c:idx val="1"/>
              <c:layout>
                <c:manualLayout>
                  <c:x val="-1.0265439555960272E-2"/>
                  <c:y val="9.44835728777092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81F-43EC-B4C6-D61D7086E79B}"/>
                </c:ext>
              </c:extLst>
            </c:dLbl>
            <c:dLbl>
              <c:idx val="2"/>
              <c:layout>
                <c:manualLayout>
                  <c:x val="-7.332456825685854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99,1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068-4046-B93C-3F1647C15419}"/>
                </c:ext>
              </c:extLst>
            </c:dLbl>
            <c:dLbl>
              <c:idx val="3"/>
              <c:layout>
                <c:manualLayout>
                  <c:x val="-5.8659654605487267E-3"/>
                  <c:y val="2.36227531322792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81F-43EC-B4C6-D61D7086E79B}"/>
                </c:ext>
              </c:extLst>
            </c:dLbl>
            <c:dLbl>
              <c:idx val="4"/>
              <c:layout>
                <c:manualLayout>
                  <c:x val="-5.8659654605487267E-3"/>
                  <c:y val="-7.08626796582819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68-4046-B93C-3F1647C154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4"/>
                <c:pt idx="0">
                  <c:v>ИПП</c:v>
                </c:pt>
                <c:pt idx="1">
                  <c:v>Сельское хозяйство </c:v>
                </c:pt>
                <c:pt idx="2">
                  <c:v>Строительство</c:v>
                </c:pt>
                <c:pt idx="3">
                  <c:v>Оборот розничной торговли 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4"/>
                <c:pt idx="0">
                  <c:v>101.8</c:v>
                </c:pt>
                <c:pt idx="1">
                  <c:v>105</c:v>
                </c:pt>
                <c:pt idx="2">
                  <c:v>99.1</c:v>
                </c:pt>
                <c:pt idx="3">
                  <c:v>102.8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1F-43EC-B4C6-D61D7086E7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BAF8B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-2.9329827302743633E-3"/>
                  <c:y val="1.57478821172355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81F-43EC-B4C6-D61D7086E79B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106,1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7D0-4D2D-BA18-49680B54A5B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600" dirty="0" smtClean="0"/>
                      <a:t>102,8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1F-43EC-B4C6-D61D7086E7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4"/>
                <c:pt idx="0">
                  <c:v>ИПП</c:v>
                </c:pt>
                <c:pt idx="1">
                  <c:v>Сельское хозяйство </c:v>
                </c:pt>
                <c:pt idx="2">
                  <c:v>Строительство</c:v>
                </c:pt>
                <c:pt idx="3">
                  <c:v>Оборот розничной торговли </c:v>
                </c:pt>
              </c:strCache>
            </c:strRef>
          </c:cat>
          <c:val>
            <c:numRef>
              <c:f>Лист1!$C$2:$C$7</c:f>
              <c:numCache>
                <c:formatCode>0.0</c:formatCode>
                <c:ptCount val="4"/>
                <c:pt idx="0">
                  <c:v>102</c:v>
                </c:pt>
                <c:pt idx="1">
                  <c:v>97.1</c:v>
                </c:pt>
                <c:pt idx="2">
                  <c:v>99.5</c:v>
                </c:pt>
                <c:pt idx="3">
                  <c:v>106.1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1F-43EC-B4C6-D61D7086E7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2682688"/>
        <c:axId val="142683776"/>
      </c:barChart>
      <c:catAx>
        <c:axId val="142682688"/>
        <c:scaling>
          <c:orientation val="minMax"/>
        </c:scaling>
        <c:delete val="0"/>
        <c:axPos val="b"/>
        <c:majorGridlines>
          <c:spPr>
            <a:ln>
              <a:prstDash val="dash"/>
            </a:ln>
          </c:spPr>
        </c:majorGridlines>
        <c:numFmt formatCode="General" sourceLinked="0"/>
        <c:majorTickMark val="none"/>
        <c:minorTickMark val="none"/>
        <c:tickLblPos val="none"/>
        <c:crossAx val="142683776"/>
        <c:crossesAt val="100"/>
        <c:auto val="1"/>
        <c:lblAlgn val="ctr"/>
        <c:lblOffset val="100"/>
        <c:noMultiLvlLbl val="0"/>
      </c:catAx>
      <c:valAx>
        <c:axId val="142683776"/>
        <c:scaling>
          <c:orientation val="minMax"/>
          <c:max val="108"/>
          <c:min val="95"/>
        </c:scaling>
        <c:delete val="1"/>
        <c:axPos val="l"/>
        <c:numFmt formatCode="0" sourceLinked="0"/>
        <c:majorTickMark val="out"/>
        <c:minorTickMark val="none"/>
        <c:tickLblPos val="nextTo"/>
        <c:crossAx val="142682688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6.5877101557182877E-2"/>
          <c:y val="0.89261458365106849"/>
          <c:w val="0.18195959273571771"/>
          <c:h val="0.10738541634893153"/>
        </c:manualLayout>
      </c:layout>
      <c:overlay val="0"/>
      <c:txPr>
        <a:bodyPr/>
        <a:lstStyle/>
        <a:p>
          <a:pPr>
            <a:defRPr sz="1400" b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18202873036601"/>
          <c:y val="5.9060919200693528E-2"/>
          <c:w val="0.73847575973695689"/>
          <c:h val="0.8713130308222333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1B826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D1F-0B4C-BC11-9D1AE3C5D12F}"/>
              </c:ext>
            </c:extLst>
          </c:dPt>
          <c:dPt>
            <c:idx val="1"/>
            <c:bubble3D val="0"/>
            <c:spPr>
              <a:solidFill>
                <a:srgbClr val="1B826E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D1F-0B4C-BC11-9D1AE3C5D12F}"/>
              </c:ext>
            </c:extLst>
          </c:dPt>
          <c:dPt>
            <c:idx val="2"/>
            <c:bubble3D val="0"/>
            <c:spPr>
              <a:solidFill>
                <a:srgbClr val="C19D7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BB0-4DB6-A550-411B160F4ABA}"/>
              </c:ext>
            </c:extLst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64.459999999999994</c:v>
                </c:pt>
                <c:pt idx="1">
                  <c:v>10.952</c:v>
                </c:pt>
                <c:pt idx="2">
                  <c:v>24.59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1F-0B4C-BC11-9D1AE3C5D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67004848070624"/>
          <c:y val="4.4596391022712289E-2"/>
          <c:w val="0.88048235021040056"/>
          <c:h val="0.5805172366074782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Количество родившихся, тыс. человек</c:v>
                </c:pt>
              </c:strCache>
            </c:strRef>
          </c:tx>
          <c:spPr>
            <a:solidFill>
              <a:srgbClr val="BAF8BD"/>
            </a:solidFill>
            <a:ln w="28571">
              <a:noFill/>
            </a:ln>
            <a:scene3d>
              <a:camera prst="orthographicFront"/>
              <a:lightRig rig="threePt" dir="t"/>
            </a:scene3d>
            <a:sp3d>
              <a:bevelT/>
              <a:bevelB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latin typeface="+mn-lt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Лист1!$B$1:$AB$1</c:f>
              <c:strCach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strCache>
            </c:strRef>
          </c:cat>
          <c:val>
            <c:numRef>
              <c:f>Лист1!$B$2:$AB$2</c:f>
              <c:numCache>
                <c:formatCode>#\ ##0.0</c:formatCode>
                <c:ptCount val="8"/>
                <c:pt idx="0">
                  <c:v>50.777000000000001</c:v>
                </c:pt>
                <c:pt idx="1">
                  <c:v>55.420999999999999</c:v>
                </c:pt>
                <c:pt idx="2">
                  <c:v>56.457999999999998</c:v>
                </c:pt>
                <c:pt idx="3">
                  <c:v>56.48</c:v>
                </c:pt>
                <c:pt idx="4">
                  <c:v>56.597999999999999</c:v>
                </c:pt>
                <c:pt idx="5">
                  <c:v>55.591999999999999</c:v>
                </c:pt>
                <c:pt idx="6">
                  <c:v>48.298000000000002</c:v>
                </c:pt>
                <c:pt idx="7">
                  <c:v>46.32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2B-4476-90E2-926CE16152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684320"/>
        <c:axId val="142685952"/>
      </c:barChart>
      <c:lineChart>
        <c:grouping val="standard"/>
        <c:varyColors val="0"/>
        <c:ser>
          <c:idx val="0"/>
          <c:order val="1"/>
          <c:tx>
            <c:strRef>
              <c:f>Лист1!$A$3</c:f>
              <c:strCache>
                <c:ptCount val="1"/>
                <c:pt idx="0">
                  <c:v>Ожидаемая продолжительность жизни при рождении, лет</c:v>
                </c:pt>
              </c:strCache>
            </c:strRef>
          </c:tx>
          <c:spPr>
            <a:ln>
              <a:solidFill>
                <a:srgbClr val="4F81BD"/>
              </a:solidFill>
            </a:ln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+mn-lt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Лист1!$B$1:$AB$1</c:f>
              <c:strCach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strCache>
            </c:strRef>
          </c:cat>
          <c:val>
            <c:numRef>
              <c:f>Лист1!$B$3:$AB$3</c:f>
              <c:numCache>
                <c:formatCode>0.00</c:formatCode>
                <c:ptCount val="8"/>
                <c:pt idx="0">
                  <c:v>71.3</c:v>
                </c:pt>
                <c:pt idx="1">
                  <c:v>71.8</c:v>
                </c:pt>
                <c:pt idx="2">
                  <c:v>72.12</c:v>
                </c:pt>
                <c:pt idx="3">
                  <c:v>72.17</c:v>
                </c:pt>
                <c:pt idx="4">
                  <c:v>72.81</c:v>
                </c:pt>
                <c:pt idx="5">
                  <c:v>73.64</c:v>
                </c:pt>
                <c:pt idx="6" formatCode="0.0">
                  <c:v>74.2</c:v>
                </c:pt>
                <c:pt idx="7" formatCode="0.0">
                  <c:v>74.3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2B-4476-90E2-926CE16152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687040"/>
        <c:axId val="142686496"/>
      </c:lineChart>
      <c:catAx>
        <c:axId val="142684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>
                <a:latin typeface="+mn-lt"/>
              </a:defRPr>
            </a:pPr>
            <a:endParaRPr lang="ru-RU"/>
          </a:p>
        </c:txPr>
        <c:crossAx val="142685952"/>
        <c:crosses val="autoZero"/>
        <c:auto val="1"/>
        <c:lblAlgn val="ctr"/>
        <c:lblOffset val="100"/>
        <c:noMultiLvlLbl val="0"/>
      </c:catAx>
      <c:valAx>
        <c:axId val="142685952"/>
        <c:scaling>
          <c:orientation val="minMax"/>
          <c:max val="80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+mn-lt"/>
              </a:defRPr>
            </a:pPr>
            <a:endParaRPr lang="ru-RU"/>
          </a:p>
        </c:txPr>
        <c:crossAx val="142684320"/>
        <c:crosses val="autoZero"/>
        <c:crossBetween val="between"/>
        <c:majorUnit val="20"/>
      </c:valAx>
      <c:valAx>
        <c:axId val="142686496"/>
        <c:scaling>
          <c:orientation val="minMax"/>
          <c:max val="80"/>
          <c:min val="50"/>
        </c:scaling>
        <c:delete val="0"/>
        <c:axPos val="r"/>
        <c:numFmt formatCode="0" sourceLinked="0"/>
        <c:majorTickMark val="out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 sz="1400">
                <a:latin typeface="+mn-lt"/>
              </a:defRPr>
            </a:pPr>
            <a:endParaRPr lang="ru-RU"/>
          </a:p>
        </c:txPr>
        <c:crossAx val="142687040"/>
        <c:crosses val="max"/>
        <c:crossBetween val="between"/>
        <c:majorUnit val="10"/>
      </c:valAx>
      <c:catAx>
        <c:axId val="142687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42686496"/>
        <c:crosses val="autoZero"/>
        <c:auto val="1"/>
        <c:lblAlgn val="ctr"/>
        <c:lblOffset val="100"/>
        <c:noMultiLvlLbl val="0"/>
      </c:catAx>
      <c:spPr>
        <a:ln>
          <a:noFill/>
        </a:ln>
      </c:spPr>
    </c:plotArea>
    <c:legend>
      <c:legendPos val="b"/>
      <c:layout>
        <c:manualLayout>
          <c:xMode val="edge"/>
          <c:yMode val="edge"/>
          <c:x val="6.2229188176122375E-3"/>
          <c:y val="0.76284222698827531"/>
          <c:w val="0.99377704457172678"/>
          <c:h val="0.21866191393670836"/>
        </c:manualLayout>
      </c:layout>
      <c:overlay val="0"/>
      <c:txPr>
        <a:bodyPr/>
        <a:lstStyle/>
        <a:p>
          <a:pPr>
            <a:defRPr sz="1400"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000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161327546239023"/>
          <c:y val="5.0177173296534307E-4"/>
          <c:w val="0.44532458578365242"/>
          <c:h val="0.94862961132973533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99FF99"/>
            </a:solidFill>
          </c:spPr>
          <c:invertIfNegative val="0"/>
          <c:dLbls>
            <c:dLbl>
              <c:idx val="0"/>
              <c:layout>
                <c:manualLayout>
                  <c:x val="2.5195613185836494E-2"/>
                  <c:y val="-2.3206485829059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6CF-48EA-BB63-6E78F4BD704B}"/>
                </c:ext>
              </c:extLst>
            </c:dLbl>
            <c:dLbl>
              <c:idx val="1"/>
              <c:layout>
                <c:manualLayout>
                  <c:x val="2.519561318583638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FC4-4781-A321-E14BCBEDCD52}"/>
                </c:ext>
              </c:extLst>
            </c:dLbl>
            <c:dLbl>
              <c:idx val="2"/>
              <c:layout>
                <c:manualLayout>
                  <c:x val="3.1123992758974383E-2"/>
                  <c:y val="2.3206485829059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FC4-4781-A321-E14BCBEDCD52}"/>
                </c:ext>
              </c:extLst>
            </c:dLbl>
            <c:dLbl>
              <c:idx val="3"/>
              <c:layout>
                <c:manualLayout>
                  <c:x val="2.8159802972405494E-2"/>
                  <c:y val="-2.32064858290607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67B-4F0C-9D4F-C6837F71BBF1}"/>
                </c:ext>
              </c:extLst>
            </c:dLbl>
            <c:dLbl>
              <c:idx val="4"/>
              <c:layout>
                <c:manualLayout>
                  <c:x val="2.66777080791209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67B-4F0C-9D4F-C6837F71BBF1}"/>
                </c:ext>
              </c:extLst>
            </c:dLbl>
            <c:dLbl>
              <c:idx val="5"/>
              <c:layout>
                <c:manualLayout>
                  <c:x val="2.223142339926749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67B-4F0C-9D4F-C6837F71BBF1}"/>
                </c:ext>
              </c:extLst>
            </c:dLbl>
            <c:dLbl>
              <c:idx val="6"/>
              <c:layout>
                <c:manualLayout>
                  <c:x val="2.3713518292551885E-2"/>
                  <c:y val="2.3206485829059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67B-4F0C-9D4F-C6837F71BBF1}"/>
                </c:ext>
              </c:extLst>
            </c:dLbl>
            <c:dLbl>
              <c:idx val="7"/>
              <c:layout>
                <c:manualLayout>
                  <c:x val="2.0749328505982996E-2"/>
                  <c:y val="2.3206485829059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67B-4F0C-9D4F-C6837F71BBF1}"/>
                </c:ext>
              </c:extLst>
            </c:dLbl>
            <c:dLbl>
              <c:idx val="8"/>
              <c:layout>
                <c:manualLayout>
                  <c:x val="-3.7052372332112601E-2"/>
                  <c:y val="2.3206485829059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67B-4F0C-9D4F-C6837F71BBF1}"/>
                </c:ext>
              </c:extLst>
            </c:dLbl>
            <c:dLbl>
              <c:idx val="9"/>
              <c:layout>
                <c:manualLayout>
                  <c:x val="-5.9911386222351669E-2"/>
                  <c:y val="5.89791443947163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67B-4F0C-9D4F-C6837F71BBF1}"/>
                </c:ext>
              </c:extLst>
            </c:dLbl>
            <c:dLbl>
              <c:idx val="10"/>
              <c:layout>
                <c:manualLayout>
                  <c:x val="-5.4089835864083287E-2"/>
                  <c:y val="-4.189068042372142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67B-4F0C-9D4F-C6837F71BBF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Лист1!$A$2:$A$12</c:f>
              <c:strCache>
                <c:ptCount val="11"/>
                <c:pt idx="0">
                  <c:v>Педагогический персонал детских садов</c:v>
                </c:pt>
                <c:pt idx="1">
                  <c:v>Работники учреждений культуры</c:v>
                </c:pt>
                <c:pt idx="2">
                  <c:v>Младший медперсонал</c:v>
                </c:pt>
                <c:pt idx="3">
                  <c:v>Средний медперсонал</c:v>
                </c:pt>
                <c:pt idx="4">
                  <c:v>Педагогический персонал школ</c:v>
                </c:pt>
                <c:pt idx="5">
                  <c:v>Социальные работники</c:v>
                </c:pt>
                <c:pt idx="6">
                  <c:v>Педагогический персонал учреждений дополнительного образования детей</c:v>
                </c:pt>
                <c:pt idx="7">
                  <c:v>Преподаватели и мастера производственного обучения </c:v>
                </c:pt>
                <c:pt idx="8">
                  <c:v>Врачи и работники медицинских организаций с высшим образованием</c:v>
                </c:pt>
                <c:pt idx="9">
                  <c:v>Преподаватели вузов</c:v>
                </c:pt>
                <c:pt idx="10">
                  <c:v>Научные работники</c:v>
                </c:pt>
              </c:strCache>
            </c:strRef>
          </c:cat>
          <c:val>
            <c:numRef>
              <c:f>Лист1!$B$2:$B$12</c:f>
              <c:numCache>
                <c:formatCode>#\ ##0.0</c:formatCode>
                <c:ptCount val="11"/>
                <c:pt idx="0">
                  <c:v>27942.6</c:v>
                </c:pt>
                <c:pt idx="1">
                  <c:v>31986.400000000001</c:v>
                </c:pt>
                <c:pt idx="2">
                  <c:v>31992.9</c:v>
                </c:pt>
                <c:pt idx="3">
                  <c:v>32242.799999999999</c:v>
                </c:pt>
                <c:pt idx="4">
                  <c:v>32349.200000000001</c:v>
                </c:pt>
                <c:pt idx="5">
                  <c:v>32725.5</c:v>
                </c:pt>
                <c:pt idx="6">
                  <c:v>33462.800000000003</c:v>
                </c:pt>
                <c:pt idx="7">
                  <c:v>33752.6</c:v>
                </c:pt>
                <c:pt idx="8">
                  <c:v>64233.599999999999</c:v>
                </c:pt>
                <c:pt idx="9">
                  <c:v>71302.7</c:v>
                </c:pt>
                <c:pt idx="10">
                  <c:v>72735.199999999997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67B-4F0C-9D4F-C6837F71BB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42687584"/>
        <c:axId val="142689760"/>
      </c:barChart>
      <c:catAx>
        <c:axId val="1426875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anchor="t" anchorCtr="0"/>
          <a:lstStyle/>
          <a:p>
            <a:pPr>
              <a:defRPr sz="1400" baseline="0">
                <a:latin typeface="+mn-lt"/>
                <a:cs typeface="Times New Roman" panose="02020603050405020304" pitchFamily="18" charset="0"/>
              </a:defRPr>
            </a:pPr>
            <a:endParaRPr lang="ru-RU"/>
          </a:p>
        </c:txPr>
        <c:crossAx val="142689760"/>
        <c:crosses val="autoZero"/>
        <c:auto val="1"/>
        <c:lblAlgn val="ctr"/>
        <c:lblOffset val="100"/>
        <c:noMultiLvlLbl val="0"/>
      </c:catAx>
      <c:valAx>
        <c:axId val="142689760"/>
        <c:scaling>
          <c:orientation val="minMax"/>
          <c:max val="80000"/>
          <c:min val="0"/>
        </c:scaling>
        <c:delete val="0"/>
        <c:axPos val="b"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2687584"/>
        <c:crosses val="autoZero"/>
        <c:crossBetween val="between"/>
        <c:majorUnit val="2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341820-EF01-447F-A0AA-D8B71BA15623}" type="doc">
      <dgm:prSet loTypeId="urn:microsoft.com/office/officeart/2005/8/layout/matrix3" loCatId="matrix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C1C7897-0592-4D90-9C20-4A318A280B69}">
      <dgm:prSet phldrT="[Текст]" custT="1"/>
      <dgm:spPr>
        <a:solidFill>
          <a:srgbClr val="99FF66"/>
        </a:solidFill>
      </dgm:spPr>
      <dgm:t>
        <a:bodyPr/>
        <a:lstStyle/>
        <a:p>
          <a:r>
            <a:rPr lang="ru-RU" sz="2000" b="1" dirty="0" smtClean="0">
              <a:effectLst/>
              <a:latin typeface="Arial" pitchFamily="34" charset="0"/>
              <a:ea typeface="Calibri"/>
              <a:cs typeface="Arial" pitchFamily="34" charset="0"/>
            </a:rPr>
            <a:t>Инвестиции</a:t>
          </a:r>
          <a:endParaRPr lang="ru-RU" sz="2000" dirty="0" smtClean="0">
            <a:effectLst/>
            <a:latin typeface="Arial" pitchFamily="34" charset="0"/>
            <a:ea typeface="Calibri"/>
            <a:cs typeface="Arial" pitchFamily="34" charset="0"/>
          </a:endParaRPr>
        </a:p>
        <a:p>
          <a:r>
            <a:rPr lang="ru-RU" sz="2000" dirty="0" smtClean="0">
              <a:effectLst/>
              <a:latin typeface="Arial" pitchFamily="34" charset="0"/>
              <a:ea typeface="Calibri"/>
              <a:cs typeface="Arial" pitchFamily="34" charset="0"/>
            </a:rPr>
            <a:t>20 млрд рублей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54206AC4-0C07-4082-AADA-09C53FF7C3DF}" type="parTrans" cxnId="{50758333-0991-4741-948D-3ABAAFE42348}">
      <dgm:prSet/>
      <dgm:spPr/>
      <dgm:t>
        <a:bodyPr/>
        <a:lstStyle/>
        <a:p>
          <a:endParaRPr lang="ru-RU"/>
        </a:p>
      </dgm:t>
    </dgm:pt>
    <dgm:pt modelId="{43FE5E03-6A9B-4708-B8AA-76D57AEF2B77}" type="sibTrans" cxnId="{50758333-0991-4741-948D-3ABAAFE42348}">
      <dgm:prSet/>
      <dgm:spPr/>
      <dgm:t>
        <a:bodyPr/>
        <a:lstStyle/>
        <a:p>
          <a:endParaRPr lang="ru-RU"/>
        </a:p>
      </dgm:t>
    </dgm:pt>
    <dgm:pt modelId="{687E19DB-248D-48E9-A9B5-FA4519195970}">
      <dgm:prSet phldrT="[Текст]" custT="1"/>
      <dgm:spPr>
        <a:solidFill>
          <a:srgbClr val="BAF8BD"/>
        </a:solidFill>
      </dgm:spPr>
      <dgm:t>
        <a:bodyPr/>
        <a:lstStyle/>
        <a:p>
          <a:r>
            <a:rPr lang="ru-RU" sz="2000" b="1" dirty="0" smtClean="0">
              <a:effectLst/>
              <a:latin typeface="Arial" pitchFamily="34" charset="0"/>
              <a:ea typeface="Calibri"/>
              <a:cs typeface="Arial" pitchFamily="34" charset="0"/>
            </a:rPr>
            <a:t>Предоставлено</a:t>
          </a:r>
        </a:p>
        <a:p>
          <a:r>
            <a:rPr lang="ru-RU" sz="2000" b="1" dirty="0" smtClean="0">
              <a:effectLst/>
              <a:latin typeface="Arial" pitchFamily="34" charset="0"/>
              <a:ea typeface="Calibri"/>
              <a:cs typeface="Arial" pitchFamily="34" charset="0"/>
            </a:rPr>
            <a:t>налоговых льгот</a:t>
          </a:r>
          <a:r>
            <a:rPr lang="ru-RU" sz="2000" dirty="0" smtClean="0">
              <a:effectLst/>
              <a:latin typeface="Arial" pitchFamily="34" charset="0"/>
              <a:ea typeface="Calibri"/>
              <a:cs typeface="Arial" pitchFamily="34" charset="0"/>
            </a:rPr>
            <a:t> (предварительная оценка)</a:t>
          </a:r>
        </a:p>
        <a:p>
          <a:r>
            <a:rPr lang="ru-RU" sz="2000" dirty="0" smtClean="0">
              <a:effectLst/>
              <a:latin typeface="Arial" pitchFamily="34" charset="0"/>
              <a:ea typeface="Calibri"/>
              <a:cs typeface="Arial" pitchFamily="34" charset="0"/>
            </a:rPr>
            <a:t>1,2 млрд рублей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2054A344-F6E5-49FB-B908-A1C65ED8CA42}" type="parTrans" cxnId="{A407E4E0-F715-4F1B-A4F5-788421D9EB5D}">
      <dgm:prSet/>
      <dgm:spPr/>
      <dgm:t>
        <a:bodyPr/>
        <a:lstStyle/>
        <a:p>
          <a:endParaRPr lang="ru-RU"/>
        </a:p>
      </dgm:t>
    </dgm:pt>
    <dgm:pt modelId="{13BA05EB-3199-4B2D-A750-36C58C24A5F0}" type="sibTrans" cxnId="{A407E4E0-F715-4F1B-A4F5-788421D9EB5D}">
      <dgm:prSet/>
      <dgm:spPr/>
      <dgm:t>
        <a:bodyPr/>
        <a:lstStyle/>
        <a:p>
          <a:endParaRPr lang="ru-RU"/>
        </a:p>
      </dgm:t>
    </dgm:pt>
    <dgm:pt modelId="{2680F343-7E04-4542-89CF-18F2625D582D}">
      <dgm:prSet phldrT="[Текст]"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35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</a:gradFill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2000" b="1" dirty="0" smtClean="0">
              <a:effectLst/>
              <a:latin typeface="Arial" pitchFamily="34" charset="0"/>
              <a:ea typeface="Calibri"/>
              <a:cs typeface="Arial" pitchFamily="34" charset="0"/>
            </a:rPr>
            <a:t>Поступление в бюджет</a:t>
          </a:r>
          <a:endParaRPr lang="ru-RU" sz="2000" dirty="0" smtClean="0">
            <a:effectLst/>
            <a:latin typeface="Arial" pitchFamily="34" charset="0"/>
            <a:ea typeface="Calibri"/>
            <a:cs typeface="Arial" pitchFamily="34" charset="0"/>
          </a:endParaRPr>
        </a:p>
        <a:p>
          <a:r>
            <a:rPr lang="ru-RU" sz="2000" b="1" dirty="0" smtClean="0">
              <a:effectLst/>
              <a:latin typeface="Arial" pitchFamily="34" charset="0"/>
              <a:ea typeface="Calibri"/>
              <a:cs typeface="Arial" pitchFamily="34" charset="0"/>
            </a:rPr>
            <a:t>Республики Татарстан</a:t>
          </a:r>
          <a:endParaRPr lang="ru-RU" sz="2000" dirty="0" smtClean="0">
            <a:effectLst/>
            <a:latin typeface="Arial" pitchFamily="34" charset="0"/>
            <a:ea typeface="Calibri"/>
            <a:cs typeface="Arial" pitchFamily="34" charset="0"/>
          </a:endParaRPr>
        </a:p>
        <a:p>
          <a:r>
            <a:rPr lang="ru-RU" sz="2000" dirty="0" smtClean="0">
              <a:effectLst/>
              <a:latin typeface="Arial" pitchFamily="34" charset="0"/>
              <a:ea typeface="Calibri"/>
              <a:cs typeface="Arial" pitchFamily="34" charset="0"/>
            </a:rPr>
            <a:t>3,5 млрд рублей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15F3C15A-256D-4F7C-926C-05DB9BE11490}" type="parTrans" cxnId="{ADE5ADED-5A17-4CDD-8964-5AC5578E569D}">
      <dgm:prSet/>
      <dgm:spPr/>
      <dgm:t>
        <a:bodyPr/>
        <a:lstStyle/>
        <a:p>
          <a:endParaRPr lang="ru-RU"/>
        </a:p>
      </dgm:t>
    </dgm:pt>
    <dgm:pt modelId="{9A80DFF8-8E5B-4456-8D97-DD6A956102DA}" type="sibTrans" cxnId="{ADE5ADED-5A17-4CDD-8964-5AC5578E569D}">
      <dgm:prSet/>
      <dgm:spPr/>
      <dgm:t>
        <a:bodyPr/>
        <a:lstStyle/>
        <a:p>
          <a:endParaRPr lang="ru-RU"/>
        </a:p>
      </dgm:t>
    </dgm:pt>
    <dgm:pt modelId="{B361DD76-97A1-45B2-A2F5-0FF8D0DBC6B8}">
      <dgm:prSet phldrT="[Текст]" custT="1"/>
      <dgm:spPr>
        <a:solidFill>
          <a:srgbClr val="99FF99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effectLst/>
              <a:latin typeface="Arial" pitchFamily="34" charset="0"/>
              <a:ea typeface="Calibri"/>
              <a:cs typeface="Arial" pitchFamily="34" charset="0"/>
            </a:rPr>
            <a:t>Льготы получили </a:t>
          </a:r>
        </a:p>
        <a:p>
          <a:r>
            <a:rPr lang="ru-RU" sz="2000" b="0" dirty="0" smtClean="0">
              <a:solidFill>
                <a:schemeClr val="tx1"/>
              </a:solidFill>
              <a:effectLst/>
              <a:latin typeface="Arial" pitchFamily="34" charset="0"/>
              <a:ea typeface="Calibri"/>
              <a:cs typeface="Arial" pitchFamily="34" charset="0"/>
            </a:rPr>
            <a:t>35 </a:t>
          </a:r>
          <a:r>
            <a:rPr lang="ru-RU" sz="2000" b="0" dirty="0" err="1" smtClean="0">
              <a:solidFill>
                <a:schemeClr val="tx1"/>
              </a:solidFill>
              <a:effectLst/>
              <a:latin typeface="Arial" pitchFamily="34" charset="0"/>
              <a:ea typeface="Calibri"/>
              <a:cs typeface="Arial" pitchFamily="34" charset="0"/>
            </a:rPr>
            <a:t>инвестпроектов</a:t>
          </a:r>
          <a:endParaRPr lang="ru-RU" sz="2000" b="0" u="sng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06826EA-B7B7-458F-A283-0159681326FD}" type="sibTrans" cxnId="{D2997EBA-7CCE-471F-9F16-9BAB71FC3D34}">
      <dgm:prSet/>
      <dgm:spPr/>
      <dgm:t>
        <a:bodyPr/>
        <a:lstStyle/>
        <a:p>
          <a:endParaRPr lang="ru-RU"/>
        </a:p>
      </dgm:t>
    </dgm:pt>
    <dgm:pt modelId="{F570A1B1-0ACF-4DA7-A41E-674725CB1021}" type="parTrans" cxnId="{D2997EBA-7CCE-471F-9F16-9BAB71FC3D34}">
      <dgm:prSet/>
      <dgm:spPr/>
      <dgm:t>
        <a:bodyPr/>
        <a:lstStyle/>
        <a:p>
          <a:endParaRPr lang="ru-RU"/>
        </a:p>
      </dgm:t>
    </dgm:pt>
    <dgm:pt modelId="{105B4A54-EE47-4E63-A8FE-99DAEF3252A2}" type="pres">
      <dgm:prSet presAssocID="{97341820-EF01-447F-A0AA-D8B71BA1562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352744-3DDC-46D2-B1BC-81EDB7B0E996}" type="pres">
      <dgm:prSet presAssocID="{97341820-EF01-447F-A0AA-D8B71BA15623}" presName="diamond" presStyleLbl="bgShp" presStyleIdx="0" presStyleCnt="1"/>
      <dgm:spPr>
        <a:solidFill>
          <a:schemeClr val="accent3">
            <a:lumMod val="40000"/>
            <a:lumOff val="60000"/>
            <a:alpha val="21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/>
        </a:p>
      </dgm:t>
    </dgm:pt>
    <dgm:pt modelId="{B59FF679-1348-49AB-A938-8DE51403571F}" type="pres">
      <dgm:prSet presAssocID="{97341820-EF01-447F-A0AA-D8B71BA15623}" presName="quad1" presStyleLbl="node1" presStyleIdx="0" presStyleCnt="4" custScaleX="216192" custLinFactNeighborX="-60394" custLinFactNeighborY="-15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A450C-03F8-401F-85E3-FBCA92C2B719}" type="pres">
      <dgm:prSet presAssocID="{97341820-EF01-447F-A0AA-D8B71BA15623}" presName="quad2" presStyleLbl="node1" presStyleIdx="1" presStyleCnt="4" custScaleX="213211" custLinFactNeighborX="65117" custLinFactNeighborY="-15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1466F9-AC0E-4D50-BBF4-4E6F061FD129}" type="pres">
      <dgm:prSet presAssocID="{97341820-EF01-447F-A0AA-D8B71BA15623}" presName="quad3" presStyleLbl="node1" presStyleIdx="2" presStyleCnt="4" custScaleX="214884" custLinFactNeighborX="-59922" custLinFactNeighborY="9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41CAB6-0050-43F1-A057-34EEC625EE9A}" type="pres">
      <dgm:prSet presAssocID="{97341820-EF01-447F-A0AA-D8B71BA15623}" presName="quad4" presStyleLbl="node1" presStyleIdx="3" presStyleCnt="4" custScaleX="210933" custLinFactNeighborX="58477" custLinFactNeighborY="9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E5ADED-5A17-4CDD-8964-5AC5578E569D}" srcId="{97341820-EF01-447F-A0AA-D8B71BA15623}" destId="{2680F343-7E04-4542-89CF-18F2625D582D}" srcOrd="3" destOrd="0" parTransId="{15F3C15A-256D-4F7C-926C-05DB9BE11490}" sibTransId="{9A80DFF8-8E5B-4456-8D97-DD6A956102DA}"/>
    <dgm:cxn modelId="{50758333-0991-4741-948D-3ABAAFE42348}" srcId="{97341820-EF01-447F-A0AA-D8B71BA15623}" destId="{BC1C7897-0592-4D90-9C20-4A318A280B69}" srcOrd="0" destOrd="0" parTransId="{54206AC4-0C07-4082-AADA-09C53FF7C3DF}" sibTransId="{43FE5E03-6A9B-4708-B8AA-76D57AEF2B77}"/>
    <dgm:cxn modelId="{23B4140B-ED13-4BCF-B383-53099AC57D63}" type="presOf" srcId="{B361DD76-97A1-45B2-A2F5-0FF8D0DBC6B8}" destId="{767A450C-03F8-401F-85E3-FBCA92C2B719}" srcOrd="0" destOrd="0" presId="urn:microsoft.com/office/officeart/2005/8/layout/matrix3"/>
    <dgm:cxn modelId="{CB4CB098-0C38-4E8F-B478-B9CD28A43456}" type="presOf" srcId="{BC1C7897-0592-4D90-9C20-4A318A280B69}" destId="{B59FF679-1348-49AB-A938-8DE51403571F}" srcOrd="0" destOrd="0" presId="urn:microsoft.com/office/officeart/2005/8/layout/matrix3"/>
    <dgm:cxn modelId="{D2997EBA-7CCE-471F-9F16-9BAB71FC3D34}" srcId="{97341820-EF01-447F-A0AA-D8B71BA15623}" destId="{B361DD76-97A1-45B2-A2F5-0FF8D0DBC6B8}" srcOrd="1" destOrd="0" parTransId="{F570A1B1-0ACF-4DA7-A41E-674725CB1021}" sibTransId="{806826EA-B7B7-458F-A283-0159681326FD}"/>
    <dgm:cxn modelId="{1A12D9F5-5E0C-4891-AFC3-13C4A3ED149E}" type="presOf" srcId="{97341820-EF01-447F-A0AA-D8B71BA15623}" destId="{105B4A54-EE47-4E63-A8FE-99DAEF3252A2}" srcOrd="0" destOrd="0" presId="urn:microsoft.com/office/officeart/2005/8/layout/matrix3"/>
    <dgm:cxn modelId="{3A4A1FCE-68B3-4B94-918C-B33DD75B35CC}" type="presOf" srcId="{2680F343-7E04-4542-89CF-18F2625D582D}" destId="{B341CAB6-0050-43F1-A057-34EEC625EE9A}" srcOrd="0" destOrd="0" presId="urn:microsoft.com/office/officeart/2005/8/layout/matrix3"/>
    <dgm:cxn modelId="{A407E4E0-F715-4F1B-A4F5-788421D9EB5D}" srcId="{97341820-EF01-447F-A0AA-D8B71BA15623}" destId="{687E19DB-248D-48E9-A9B5-FA4519195970}" srcOrd="2" destOrd="0" parTransId="{2054A344-F6E5-49FB-B908-A1C65ED8CA42}" sibTransId="{13BA05EB-3199-4B2D-A750-36C58C24A5F0}"/>
    <dgm:cxn modelId="{BDE4035E-2C49-44C2-95D0-A8D7F6CC49FC}" type="presOf" srcId="{687E19DB-248D-48E9-A9B5-FA4519195970}" destId="{251466F9-AC0E-4D50-BBF4-4E6F061FD129}" srcOrd="0" destOrd="0" presId="urn:microsoft.com/office/officeart/2005/8/layout/matrix3"/>
    <dgm:cxn modelId="{3DA939EF-5E6C-4A44-B535-5FF41D01E6CE}" type="presParOf" srcId="{105B4A54-EE47-4E63-A8FE-99DAEF3252A2}" destId="{4B352744-3DDC-46D2-B1BC-81EDB7B0E996}" srcOrd="0" destOrd="0" presId="urn:microsoft.com/office/officeart/2005/8/layout/matrix3"/>
    <dgm:cxn modelId="{6C53B61A-6632-4FAB-9EFC-C8AF098048B8}" type="presParOf" srcId="{105B4A54-EE47-4E63-A8FE-99DAEF3252A2}" destId="{B59FF679-1348-49AB-A938-8DE51403571F}" srcOrd="1" destOrd="0" presId="urn:microsoft.com/office/officeart/2005/8/layout/matrix3"/>
    <dgm:cxn modelId="{89535BEC-7CA1-4F4E-B3FC-FFBD1FD1656A}" type="presParOf" srcId="{105B4A54-EE47-4E63-A8FE-99DAEF3252A2}" destId="{767A450C-03F8-401F-85E3-FBCA92C2B719}" srcOrd="2" destOrd="0" presId="urn:microsoft.com/office/officeart/2005/8/layout/matrix3"/>
    <dgm:cxn modelId="{1608AAC5-2113-42F7-8597-C57643FE6F90}" type="presParOf" srcId="{105B4A54-EE47-4E63-A8FE-99DAEF3252A2}" destId="{251466F9-AC0E-4D50-BBF4-4E6F061FD129}" srcOrd="3" destOrd="0" presId="urn:microsoft.com/office/officeart/2005/8/layout/matrix3"/>
    <dgm:cxn modelId="{0EA141DF-C4CB-4BD4-93B6-02B178CE6FAB}" type="presParOf" srcId="{105B4A54-EE47-4E63-A8FE-99DAEF3252A2}" destId="{B341CAB6-0050-43F1-A057-34EEC625EE9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52744-3DDC-46D2-B1BC-81EDB7B0E996}">
      <dsp:nvSpPr>
        <dsp:cNvPr id="0" name=""/>
        <dsp:cNvSpPr/>
      </dsp:nvSpPr>
      <dsp:spPr>
        <a:xfrm>
          <a:off x="2114254" y="0"/>
          <a:ext cx="5090112" cy="5090112"/>
        </a:xfrm>
        <a:prstGeom prst="diamond">
          <a:avLst/>
        </a:prstGeom>
        <a:solidFill>
          <a:schemeClr val="accent3">
            <a:lumMod val="40000"/>
            <a:lumOff val="60000"/>
            <a:alpha val="21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9FF679-1348-49AB-A938-8DE51403571F}">
      <dsp:nvSpPr>
        <dsp:cNvPr id="0" name=""/>
        <dsp:cNvSpPr/>
      </dsp:nvSpPr>
      <dsp:spPr>
        <a:xfrm>
          <a:off x="245618" y="452751"/>
          <a:ext cx="4291721" cy="1985143"/>
        </a:xfrm>
        <a:prstGeom prst="roundRect">
          <a:avLst/>
        </a:prstGeom>
        <a:solidFill>
          <a:srgbClr val="99FF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/>
              <a:latin typeface="Arial" pitchFamily="34" charset="0"/>
              <a:ea typeface="Calibri"/>
              <a:cs typeface="Arial" pitchFamily="34" charset="0"/>
            </a:rPr>
            <a:t>Инвестиции</a:t>
          </a:r>
          <a:endParaRPr lang="ru-RU" sz="2000" kern="1200" dirty="0" smtClean="0">
            <a:effectLst/>
            <a:latin typeface="Arial" pitchFamily="34" charset="0"/>
            <a:ea typeface="Calibri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/>
              <a:latin typeface="Arial" pitchFamily="34" charset="0"/>
              <a:ea typeface="Calibri"/>
              <a:cs typeface="Arial" pitchFamily="34" charset="0"/>
            </a:rPr>
            <a:t>20 млрд рублей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342525" y="549658"/>
        <a:ext cx="4097907" cy="1791329"/>
      </dsp:txXfrm>
    </dsp:sp>
    <dsp:sp modelId="{767A450C-03F8-401F-85E3-FBCA92C2B719}">
      <dsp:nvSpPr>
        <dsp:cNvPr id="0" name=""/>
        <dsp:cNvSpPr/>
      </dsp:nvSpPr>
      <dsp:spPr>
        <a:xfrm>
          <a:off x="4904627" y="452751"/>
          <a:ext cx="4232544" cy="1985143"/>
        </a:xfrm>
        <a:prstGeom prst="roundRect">
          <a:avLst/>
        </a:prstGeom>
        <a:solidFill>
          <a:srgbClr val="99FF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  <a:latin typeface="Arial" pitchFamily="34" charset="0"/>
              <a:ea typeface="Calibri"/>
              <a:cs typeface="Arial" pitchFamily="34" charset="0"/>
            </a:rPr>
            <a:t>Льготы получили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effectLst/>
              <a:latin typeface="Arial" pitchFamily="34" charset="0"/>
              <a:ea typeface="Calibri"/>
              <a:cs typeface="Arial" pitchFamily="34" charset="0"/>
            </a:rPr>
            <a:t>35 </a:t>
          </a:r>
          <a:r>
            <a:rPr lang="ru-RU" sz="2000" b="0" kern="1200" dirty="0" err="1" smtClean="0">
              <a:solidFill>
                <a:schemeClr val="tx1"/>
              </a:solidFill>
              <a:effectLst/>
              <a:latin typeface="Arial" pitchFamily="34" charset="0"/>
              <a:ea typeface="Calibri"/>
              <a:cs typeface="Arial" pitchFamily="34" charset="0"/>
            </a:rPr>
            <a:t>инвестпроектов</a:t>
          </a:r>
          <a:endParaRPr lang="ru-RU" sz="2000" b="0" u="sng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001534" y="549658"/>
        <a:ext cx="4038730" cy="1791329"/>
      </dsp:txXfrm>
    </dsp:sp>
    <dsp:sp modelId="{251466F9-AC0E-4D50-BBF4-4E6F061FD129}">
      <dsp:nvSpPr>
        <dsp:cNvPr id="0" name=""/>
        <dsp:cNvSpPr/>
      </dsp:nvSpPr>
      <dsp:spPr>
        <a:xfrm>
          <a:off x="267970" y="2641020"/>
          <a:ext cx="4265756" cy="1985143"/>
        </a:xfrm>
        <a:prstGeom prst="roundRect">
          <a:avLst/>
        </a:prstGeom>
        <a:solidFill>
          <a:srgbClr val="BAF8B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/>
              <a:latin typeface="Arial" pitchFamily="34" charset="0"/>
              <a:ea typeface="Calibri"/>
              <a:cs typeface="Arial" pitchFamily="34" charset="0"/>
            </a:rPr>
            <a:t>Предоставлено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/>
              <a:latin typeface="Arial" pitchFamily="34" charset="0"/>
              <a:ea typeface="Calibri"/>
              <a:cs typeface="Arial" pitchFamily="34" charset="0"/>
            </a:rPr>
            <a:t>налоговых льгот</a:t>
          </a:r>
          <a:r>
            <a:rPr lang="ru-RU" sz="2000" kern="1200" dirty="0" smtClean="0">
              <a:effectLst/>
              <a:latin typeface="Arial" pitchFamily="34" charset="0"/>
              <a:ea typeface="Calibri"/>
              <a:cs typeface="Arial" pitchFamily="34" charset="0"/>
            </a:rPr>
            <a:t> (предварительная оценка)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/>
              <a:latin typeface="Arial" pitchFamily="34" charset="0"/>
              <a:ea typeface="Calibri"/>
              <a:cs typeface="Arial" pitchFamily="34" charset="0"/>
            </a:rPr>
            <a:t>1,2 млрд рублей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364877" y="2737927"/>
        <a:ext cx="4071942" cy="1791329"/>
      </dsp:txXfrm>
    </dsp:sp>
    <dsp:sp modelId="{B341CAB6-0050-43F1-A057-34EEC625EE9A}">
      <dsp:nvSpPr>
        <dsp:cNvPr id="0" name=""/>
        <dsp:cNvSpPr/>
      </dsp:nvSpPr>
      <dsp:spPr>
        <a:xfrm>
          <a:off x="4795424" y="2641020"/>
          <a:ext cx="4187323" cy="1985143"/>
        </a:xfrm>
        <a:prstGeom prst="roundRect">
          <a:avLst/>
        </a:prstGeom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35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/>
              <a:latin typeface="Arial" pitchFamily="34" charset="0"/>
              <a:ea typeface="Calibri"/>
              <a:cs typeface="Arial" pitchFamily="34" charset="0"/>
            </a:rPr>
            <a:t>Поступление в бюджет</a:t>
          </a:r>
          <a:endParaRPr lang="ru-RU" sz="2000" kern="1200" dirty="0" smtClean="0">
            <a:effectLst/>
            <a:latin typeface="Arial" pitchFamily="34" charset="0"/>
            <a:ea typeface="Calibri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/>
              <a:latin typeface="Arial" pitchFamily="34" charset="0"/>
              <a:ea typeface="Calibri"/>
              <a:cs typeface="Arial" pitchFamily="34" charset="0"/>
            </a:rPr>
            <a:t>Республики Татарстан</a:t>
          </a:r>
          <a:endParaRPr lang="ru-RU" sz="2000" kern="1200" dirty="0" smtClean="0">
            <a:effectLst/>
            <a:latin typeface="Arial" pitchFamily="34" charset="0"/>
            <a:ea typeface="Calibri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/>
              <a:latin typeface="Arial" pitchFamily="34" charset="0"/>
              <a:ea typeface="Calibri"/>
              <a:cs typeface="Arial" pitchFamily="34" charset="0"/>
            </a:rPr>
            <a:t>3,5 млрд рублей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4892331" y="2737927"/>
        <a:ext cx="3993509" cy="1791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0.30577</cdr:x>
      <cdr:y>0.04018</cdr:y>
    </cdr:from>
    <cdr:to>
      <cdr:x>0.53215</cdr:x>
      <cdr:y>0.13252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48007" y="216032"/>
          <a:ext cx="1960505" cy="496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kern="1200" dirty="0" smtClean="0">
              <a:solidFill>
                <a:schemeClr val="tx1"/>
              </a:solidFill>
            </a:rPr>
            <a:t>Сельское хозяйство</a:t>
          </a:r>
          <a:endParaRPr lang="ru-RU" sz="1600" b="1" kern="12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0.06463</cdr:x>
      <cdr:y>0.04018</cdr:y>
    </cdr:from>
    <cdr:to>
      <cdr:x>0.29744</cdr:x>
      <cdr:y>0.20807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59734" y="216024"/>
          <a:ext cx="2016163" cy="902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kern="1200" dirty="0" smtClean="0">
              <a:solidFill>
                <a:schemeClr val="tx1"/>
              </a:solidFill>
            </a:rPr>
            <a:t>Промышленность</a:t>
          </a:r>
          <a:endParaRPr lang="ru-RU" sz="1600" b="1" kern="12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0.78803</cdr:x>
      <cdr:y>0.04018</cdr:y>
    </cdr:from>
    <cdr:to>
      <cdr:x>0.97317</cdr:x>
      <cdr:y>0.24348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824430" y="216024"/>
          <a:ext cx="1603336" cy="1093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kern="1200" dirty="0" smtClean="0">
              <a:solidFill>
                <a:schemeClr val="tx1"/>
              </a:solidFill>
            </a:rPr>
            <a:t>Розничная торговля </a:t>
          </a:r>
        </a:p>
      </cdr:txBody>
    </cdr:sp>
  </cdr:relSizeAnchor>
  <cdr:relSizeAnchor xmlns:cdr="http://schemas.openxmlformats.org/drawingml/2006/chartDrawing">
    <cdr:from>
      <cdr:x>0.5469</cdr:x>
      <cdr:y>0.04018</cdr:y>
    </cdr:from>
    <cdr:to>
      <cdr:x>0.75477</cdr:x>
      <cdr:y>0.16716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736198" y="216024"/>
          <a:ext cx="1800180" cy="6827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kern="1200" dirty="0" smtClean="0">
              <a:solidFill>
                <a:schemeClr val="tx1"/>
              </a:solidFill>
            </a:rPr>
            <a:t>Строительство</a:t>
          </a:r>
          <a:endParaRPr lang="ru-RU" sz="1600" b="1" kern="120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0.66813</cdr:x>
      <cdr:y>0.01316</cdr:y>
    </cdr:from>
    <cdr:to>
      <cdr:x>0.66813</cdr:x>
      <cdr:y>0.94737</cdr:y>
    </cdr:to>
    <cdr:cxnSp macro="">
      <cdr:nvCxnSpPr>
        <cdr:cNvPr id="7" name="Прямая соединительная линия 6"/>
        <cdr:cNvCxnSpPr/>
      </cdr:nvCxnSpPr>
      <cdr:spPr>
        <a:xfrm xmlns:a="http://schemas.openxmlformats.org/drawingml/2006/main">
          <a:off x="5725144" y="72008"/>
          <a:ext cx="0" cy="5112565"/>
        </a:xfrm>
        <a:prstGeom xmlns:a="http://schemas.openxmlformats.org/drawingml/2006/main" prst="line">
          <a:avLst/>
        </a:prstGeom>
        <a:ln xmlns:a="http://schemas.openxmlformats.org/drawingml/2006/main" w="44450">
          <a:solidFill>
            <a:srgbClr val="FFC000"/>
          </a:solidFill>
          <a:headEnd type="non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400" cy="496332"/>
          </a:xfrm>
          <a:prstGeom prst="rect">
            <a:avLst/>
          </a:prstGeom>
        </p:spPr>
        <p:txBody>
          <a:bodyPr vert="horz" lIns="91931" tIns="45965" rIns="91931" bIns="4596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0" y="1"/>
            <a:ext cx="2946400" cy="496332"/>
          </a:xfrm>
          <a:prstGeom prst="rect">
            <a:avLst/>
          </a:prstGeom>
        </p:spPr>
        <p:txBody>
          <a:bodyPr vert="horz" lIns="91931" tIns="45965" rIns="91931" bIns="45965" rtlCol="0"/>
          <a:lstStyle>
            <a:lvl1pPr algn="r">
              <a:defRPr sz="1200"/>
            </a:lvl1pPr>
          </a:lstStyle>
          <a:p>
            <a:fld id="{BBDE6810-F17B-4965-97A9-B29F2756224E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8711"/>
            <a:ext cx="2946400" cy="496332"/>
          </a:xfrm>
          <a:prstGeom prst="rect">
            <a:avLst/>
          </a:prstGeom>
        </p:spPr>
        <p:txBody>
          <a:bodyPr vert="horz" lIns="91931" tIns="45965" rIns="91931" bIns="4596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0" y="9428711"/>
            <a:ext cx="2946400" cy="496332"/>
          </a:xfrm>
          <a:prstGeom prst="rect">
            <a:avLst/>
          </a:prstGeom>
        </p:spPr>
        <p:txBody>
          <a:bodyPr vert="horz" lIns="91931" tIns="45965" rIns="91931" bIns="45965" rtlCol="0" anchor="b"/>
          <a:lstStyle>
            <a:lvl1pPr algn="r">
              <a:defRPr sz="1200"/>
            </a:lvl1pPr>
          </a:lstStyle>
          <a:p>
            <a:fld id="{B9D3DF9F-5264-4A30-A557-8518D18BE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533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6332"/>
          </a:xfrm>
          <a:prstGeom prst="rect">
            <a:avLst/>
          </a:prstGeom>
        </p:spPr>
        <p:txBody>
          <a:bodyPr vert="horz" lIns="91931" tIns="45965" rIns="91931" bIns="4596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9" y="1"/>
            <a:ext cx="2945659" cy="496332"/>
          </a:xfrm>
          <a:prstGeom prst="rect">
            <a:avLst/>
          </a:prstGeom>
        </p:spPr>
        <p:txBody>
          <a:bodyPr vert="horz" lIns="91931" tIns="45965" rIns="91931" bIns="45965" rtlCol="0"/>
          <a:lstStyle>
            <a:lvl1pPr algn="r">
              <a:defRPr sz="1200"/>
            </a:lvl1pPr>
          </a:lstStyle>
          <a:p>
            <a:fld id="{56B639DF-A468-41D5-B38C-681D3C16435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31" tIns="45965" rIns="91931" bIns="4596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8"/>
          </a:xfrm>
          <a:prstGeom prst="rect">
            <a:avLst/>
          </a:prstGeom>
        </p:spPr>
        <p:txBody>
          <a:bodyPr vert="horz" lIns="91931" tIns="45965" rIns="91931" bIns="4596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6332"/>
          </a:xfrm>
          <a:prstGeom prst="rect">
            <a:avLst/>
          </a:prstGeom>
        </p:spPr>
        <p:txBody>
          <a:bodyPr vert="horz" lIns="91931" tIns="45965" rIns="91931" bIns="4596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9" y="9428585"/>
            <a:ext cx="2945659" cy="496332"/>
          </a:xfrm>
          <a:prstGeom prst="rect">
            <a:avLst/>
          </a:prstGeom>
        </p:spPr>
        <p:txBody>
          <a:bodyPr vert="horz" lIns="91931" tIns="45965" rIns="91931" bIns="45965" rtlCol="0" anchor="b"/>
          <a:lstStyle>
            <a:lvl1pPr algn="r">
              <a:defRPr sz="1200"/>
            </a:lvl1pPr>
          </a:lstStyle>
          <a:p>
            <a:fld id="{5D8B9249-3A5B-412D-9855-D57C3D868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369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03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90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57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52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1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903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614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902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064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322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8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0302A-B7A3-40E5-B857-EA15797DB523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87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388" y="757238"/>
            <a:ext cx="6731000" cy="3787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88195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95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604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477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717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751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3:notes"/>
          <p:cNvSpPr txBox="1">
            <a:spLocks noGrp="1"/>
          </p:cNvSpPr>
          <p:nvPr>
            <p:ph type="body" idx="1"/>
          </p:nvPr>
        </p:nvSpPr>
        <p:spPr>
          <a:xfrm>
            <a:off x="1080938" y="3648363"/>
            <a:ext cx="8647599" cy="345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656" tIns="92656" rIns="92656" bIns="92656" anchor="ctr" anchorCtr="0">
            <a:noAutofit/>
          </a:bodyPr>
          <a:lstStyle/>
          <a:p>
            <a:endParaRPr/>
          </a:p>
        </p:txBody>
      </p:sp>
      <p:sp>
        <p:nvSpPr>
          <p:cNvPr id="740" name="Google Shape;74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46388" y="574675"/>
            <a:ext cx="5119687" cy="28813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4906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5437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7580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6125"/>
            <a:ext cx="6616700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522378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651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389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4649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2D8B6-0C05-4E8B-83FC-88FB10EDE16C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4031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607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2D8B6-0C05-4E8B-83FC-88FB10EDE16C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8033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Внизу подпись о докладчике.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35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2D8B6-0C05-4E8B-83FC-88FB10EDE16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97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239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680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64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33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B9249-3A5B-412D-9855-D57C3D868C3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9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png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0.png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0.png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0.png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! 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-2" y="6216067"/>
            <a:ext cx="956521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800" dirty="0">
                <a:solidFill>
                  <a:prstClr val="black"/>
                </a:solidFill>
              </a:rPr>
              <a:t>© Проект «Татарстан-2030», 20</a:t>
            </a:r>
            <a:r>
              <a:rPr lang="en-US" sz="800" dirty="0">
                <a:solidFill>
                  <a:prstClr val="black"/>
                </a:solidFill>
              </a:rPr>
              <a:t>1</a:t>
            </a:r>
            <a:r>
              <a:rPr lang="ru-RU" sz="800" dirty="0">
                <a:solidFill>
                  <a:prstClr val="black"/>
                </a:solidFill>
              </a:rPr>
              <a:t>5</a:t>
            </a:r>
            <a:r>
              <a:rPr lang="en-US" sz="800" dirty="0">
                <a:solidFill>
                  <a:prstClr val="black"/>
                </a:solidFill>
              </a:rPr>
              <a:t> </a:t>
            </a:r>
            <a:r>
              <a:rPr lang="ru-RU" sz="800" dirty="0">
                <a:solidFill>
                  <a:prstClr val="black"/>
                </a:solidFill>
              </a:rPr>
              <a:t>г.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800" dirty="0">
                <a:solidFill>
                  <a:prstClr val="black"/>
                </a:solidFill>
              </a:rPr>
              <a:t>Настоящий документ разработан в рамках Проекта «Татарстан-2030» и никакая его часть не может быть воспроизведена или передана в какой бы то ни было форме и какими бы</a:t>
            </a:r>
            <a:r>
              <a:rPr lang="en-US" sz="800" dirty="0">
                <a:solidFill>
                  <a:prstClr val="black"/>
                </a:solidFill>
              </a:rPr>
              <a:t> </a:t>
            </a:r>
            <a:r>
              <a:rPr lang="ru-RU" sz="800" dirty="0">
                <a:solidFill>
                  <a:prstClr val="black"/>
                </a:solidFill>
              </a:rPr>
              <a:t>то ни было средствами, будь то электронными или механическими, включая фотокопирование и запись на магнитный носитель, если на то нет письменного разрешения.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069214"/>
            <a:ext cx="12192000" cy="701731"/>
          </a:xfrm>
          <a:prstGeom prst="rect">
            <a:avLst/>
          </a:prstGeom>
          <a:solidFill>
            <a:schemeClr val="tx2"/>
          </a:solidFill>
        </p:spPr>
        <p:txBody>
          <a:bodyPr anchor="ctr" anchorCtr="0">
            <a:spAutoFit/>
          </a:bodyPr>
          <a:lstStyle>
            <a:lvl1pPr>
              <a:defRPr lang="ru-RU" sz="4400" kern="1200" dirty="0">
                <a:solidFill>
                  <a:schemeClr val="bg1"/>
                </a:solidFill>
              </a:defRPr>
            </a:lvl1pPr>
          </a:lstStyle>
          <a:p>
            <a:pPr lvl="0">
              <a:buFont typeface="Wingdings" pitchFamily="2" charset="2"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2"/>
            <a:ext cx="12192000" cy="14288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indent="-360363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endParaRPr lang="ru-RU" sz="1600" dirty="0">
              <a:solidFill>
                <a:prstClr val="white"/>
              </a:solidFill>
            </a:endParaRPr>
          </a:p>
        </p:txBody>
      </p:sp>
      <p:pic>
        <p:nvPicPr>
          <p:cNvPr id="7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773" y="231744"/>
            <a:ext cx="5285636" cy="11519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 userDrawn="1"/>
        </p:nvSpPr>
        <p:spPr bwMode="auto">
          <a:xfrm>
            <a:off x="0" y="2"/>
            <a:ext cx="12192000" cy="14288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indent="-360363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endParaRPr lang="ru-RU" sz="1600" dirty="0">
              <a:solidFill>
                <a:prstClr val="white"/>
              </a:solidFill>
            </a:endParaRPr>
          </a:p>
        </p:txBody>
      </p:sp>
      <p:cxnSp>
        <p:nvCxnSpPr>
          <p:cNvPr id="9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0" y="6168207"/>
            <a:ext cx="12192000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0530504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 многоуровнев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0" y="6311900"/>
            <a:ext cx="10735733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3697"/>
            <a:ext cx="12192000" cy="5653904"/>
          </a:xfrm>
          <a:prstGeom prst="rect">
            <a:avLst/>
          </a:prstGeom>
        </p:spPr>
        <p:txBody>
          <a:bodyPr/>
          <a:lstStyle>
            <a:lvl1pPr marL="265113" indent="-265113">
              <a:buFont typeface="Wingdings" pitchFamily="2" charset="2"/>
              <a:buChar char="§"/>
              <a:defRPr lang="ru-RU" sz="1600" dirty="0" smtClean="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3"/>
            <a:ext cx="12192000" cy="36933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9565217" y="6240677"/>
            <a:ext cx="1725083" cy="13849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8F6D50"/>
                </a:solidFill>
              </a:rPr>
              <a:t>www.av-group.ru</a:t>
            </a:r>
          </a:p>
        </p:txBody>
      </p:sp>
      <p:pic>
        <p:nvPicPr>
          <p:cNvPr id="17" name="Рисунок 5" descr="logo_small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218" y="6240463"/>
            <a:ext cx="753533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0047873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6AE5-D3AC-48F5-A366-E43B5F53F5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9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1AC8-514B-4062-A198-7300106BFC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7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BB660-0043-4CAE-AADC-2431613E58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0DACBF-AAED-4636-A9ED-1D9812CF6C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219200"/>
            <a:ext cx="110744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27CCBE-4762-45A1-AC0E-3CBF6128F28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DF1142-14F8-4263-B9B0-757F2F7F46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9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 b="1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994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467" y="-17461"/>
            <a:ext cx="9745133" cy="1143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E06C0-E101-4B2F-A7BE-673C0C687E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D53-402D-4AC4-8D98-4A34F50A24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99392"/>
            <a:ext cx="109728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600" b="1">
                <a:solidFill>
                  <a:srgbClr val="339966"/>
                </a:solidFill>
                <a:latin typeface="Calibri" pitchFamily="34" charset="0"/>
                <a:ea typeface="Tahoma" pitchFamily="34" charset="0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046F5-8B7C-473F-B255-A39F6E21D4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4C26-D359-4924-AE1E-8C7FB553B8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45229" y="2445230"/>
            <a:ext cx="6858000" cy="19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1199456" cy="720080"/>
            <a:chOff x="1259632" y="764704"/>
            <a:chExt cx="899592" cy="720080"/>
          </a:xfrm>
        </p:grpSpPr>
        <p:sp>
          <p:nvSpPr>
            <p:cNvPr id="8" name="Овал 7"/>
            <p:cNvSpPr/>
            <p:nvPr userDrawn="1"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</a:endParaRPr>
            </a:p>
          </p:txBody>
        </p:sp>
        <p:pic>
          <p:nvPicPr>
            <p:cNvPr id="7" name="Рисунок 6" descr="E:\!!!!WORK\Respublika tatarstan\prezentacia\0010.jpg"/>
            <p:cNvPicPr/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59632" y="764704"/>
              <a:ext cx="8995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1007435" y="980728"/>
            <a:ext cx="9601067" cy="0"/>
          </a:xfrm>
          <a:prstGeom prst="line">
            <a:avLst/>
          </a:prstGeom>
          <a:ln w="34925">
            <a:solidFill>
              <a:srgbClr val="F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1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7901" y="-747464"/>
            <a:ext cx="23241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1644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000" y="4365104"/>
            <a:ext cx="8832000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5AB2-188F-4377-B913-2EC2BF49AC8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066" y="418606"/>
            <a:ext cx="1591869" cy="121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95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6AB87-C073-49C1-913E-969C4E4BED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0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 многоуровнев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0" y="6311900"/>
            <a:ext cx="10735733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3697"/>
            <a:ext cx="12192000" cy="5653904"/>
          </a:xfrm>
          <a:prstGeom prst="rect">
            <a:avLst/>
          </a:prstGeom>
        </p:spPr>
        <p:txBody>
          <a:bodyPr/>
          <a:lstStyle>
            <a:lvl1pPr marL="265113" indent="-265113">
              <a:buFont typeface="Wingdings" pitchFamily="2" charset="2"/>
              <a:buChar char="§"/>
              <a:defRPr lang="ru-RU" sz="1600" dirty="0" smtClean="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0"/>
            <a:ext cx="12192000" cy="36988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4" name="Picture 2" descr="C:\Users\shvedovaeu\Desktop\леонт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47990" y="6506251"/>
            <a:ext cx="122989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9565217" y="6240675"/>
            <a:ext cx="1725083" cy="13849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8F6D50"/>
                </a:solidFill>
              </a:rPr>
              <a:t>www.av-group.ru</a:t>
            </a:r>
          </a:p>
        </p:txBody>
      </p:sp>
      <p:pic>
        <p:nvPicPr>
          <p:cNvPr id="17" name="Рисунок 5" descr="logo_small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16218" y="6240463"/>
            <a:ext cx="753533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55846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78E5-19A6-405E-AF5D-9DFC23EDBD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FA017-43EC-4A26-9A27-A4403A8758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555" y="179877"/>
            <a:ext cx="864000" cy="6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280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C7EDC-B036-46DA-9775-E937279356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A34-0137-4D25-BE47-8945E695DC3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B35E-EDB8-47CC-9C04-45A4C3C3F6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9A9C-9B0F-4227-BAD0-74162EB3FE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89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A8F2-B308-4FBE-A4F1-D4B6AFB39F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9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8818-C5B5-4740-A2A4-57CDEF37C3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1F47-15C3-4B55-8D99-5BCD669E1D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0DACBF-AAED-4636-A9ED-1D9812CF6C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6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многоуровнев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0" y="6311900"/>
            <a:ext cx="10735733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3697"/>
            <a:ext cx="12192000" cy="5653904"/>
          </a:xfrm>
          <a:prstGeom prst="rect">
            <a:avLst/>
          </a:prstGeom>
        </p:spPr>
        <p:txBody>
          <a:bodyPr/>
          <a:lstStyle>
            <a:lvl1pPr marL="265113" indent="-265113">
              <a:buFont typeface="Wingdings" pitchFamily="2" charset="2"/>
              <a:buChar char="§"/>
              <a:defRPr lang="ru-RU" sz="1600" dirty="0" smtClean="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0"/>
            <a:ext cx="12192000" cy="36988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4" name="Picture 2" descr="C:\Users\shvedovaeu\Desktop\леонт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47990" y="6506251"/>
            <a:ext cx="122989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9565217" y="6240675"/>
            <a:ext cx="1725083" cy="13849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8F6D50"/>
                </a:solidFill>
              </a:rPr>
              <a:t>www.av-group.ru</a:t>
            </a:r>
          </a:p>
        </p:txBody>
      </p:sp>
      <p:pic>
        <p:nvPicPr>
          <p:cNvPr id="17" name="Рисунок 5" descr="logo_small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16218" y="6240463"/>
            <a:ext cx="753533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1053289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219200"/>
            <a:ext cx="110744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35F713-799D-4D34-8E47-21B6ACEC8BA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DF1142-14F8-4263-B9B0-757F2F7F46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 b="1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98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467" y="-17461"/>
            <a:ext cx="9745133" cy="1143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12F65-5EC3-4A0B-8F6E-ED35679A70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D53-402D-4AC4-8D98-4A34F50A24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2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99392"/>
            <a:ext cx="109728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600" b="1">
                <a:solidFill>
                  <a:srgbClr val="339966"/>
                </a:solidFill>
                <a:latin typeface="Calibri" pitchFamily="34" charset="0"/>
                <a:ea typeface="Tahoma" pitchFamily="34" charset="0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C2BB-98FB-40B5-9500-26CC69B58C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4C26-D359-4924-AE1E-8C7FB553B8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45229" y="2445230"/>
            <a:ext cx="6858000" cy="19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1199456" cy="720080"/>
            <a:chOff x="1259632" y="764704"/>
            <a:chExt cx="899592" cy="720080"/>
          </a:xfrm>
        </p:grpSpPr>
        <p:sp>
          <p:nvSpPr>
            <p:cNvPr id="8" name="Овал 7"/>
            <p:cNvSpPr/>
            <p:nvPr userDrawn="1"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</a:endParaRPr>
            </a:p>
          </p:txBody>
        </p:sp>
        <p:pic>
          <p:nvPicPr>
            <p:cNvPr id="7" name="Рисунок 6" descr="E:\!!!!WORK\Respublika tatarstan\prezentacia\0010.jpg"/>
            <p:cNvPicPr/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59632" y="764704"/>
              <a:ext cx="8995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1007435" y="980728"/>
            <a:ext cx="9601067" cy="0"/>
          </a:xfrm>
          <a:prstGeom prst="line">
            <a:avLst/>
          </a:prstGeom>
          <a:ln w="34925">
            <a:solidFill>
              <a:srgbClr val="F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1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7901" y="-747464"/>
            <a:ext cx="23241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6716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000" y="4365104"/>
            <a:ext cx="8832000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D8E76-2432-423E-9752-FA718197A9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066" y="418606"/>
            <a:ext cx="1591869" cy="121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26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5832-0812-4523-B2FA-2A0E434089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6D7B-1F01-4758-A3C9-A2D47C292E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D796-DC7E-4DAD-875A-A9CBAC61D4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555" y="179877"/>
            <a:ext cx="864000" cy="6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665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7359-133F-401C-83ED-700E2526CE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3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01A4-4A95-439E-8A1F-FA5B9EE879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Заголовок и объект многоуровнев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0" y="6311900"/>
            <a:ext cx="10735733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3697"/>
            <a:ext cx="12192000" cy="5653904"/>
          </a:xfrm>
          <a:prstGeom prst="rect">
            <a:avLst/>
          </a:prstGeom>
        </p:spPr>
        <p:txBody>
          <a:bodyPr/>
          <a:lstStyle>
            <a:lvl1pPr marL="265113" indent="-265113">
              <a:buFont typeface="Wingdings" pitchFamily="2" charset="2"/>
              <a:buChar char="§"/>
              <a:defRPr lang="ru-RU" sz="1600" dirty="0" smtClean="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3"/>
            <a:ext cx="12192000" cy="36933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9903884" y="6240677"/>
            <a:ext cx="1725083" cy="13849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8F6D50"/>
                </a:solidFill>
              </a:rPr>
              <a:t>www.av-group.ru</a:t>
            </a:r>
          </a:p>
        </p:txBody>
      </p:sp>
    </p:spTree>
    <p:extLst>
      <p:ext uri="{BB962C8B-B14F-4D97-AF65-F5344CB8AC3E}">
        <p14:creationId xmlns:p14="http://schemas.microsoft.com/office/powerpoint/2010/main" val="1778837469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EF4D3-246D-4B6D-B1BD-A9B3C9DEAB7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8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31B0-54C1-4137-958B-4652362FBE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3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680-352A-42EC-A5FB-C13F5AE32D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9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A481-D219-4886-9FB7-490E75876F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205C1-7CC1-4F54-BF2A-7561248FA4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8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0DACBF-AAED-4636-A9ED-1D9812CF6C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5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219200"/>
            <a:ext cx="110744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1B86A6-2A5E-4D3E-99A8-B0DA51DCED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DF1142-14F8-4263-B9B0-757F2F7F46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 b="1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03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467" y="-17461"/>
            <a:ext cx="9745133" cy="1143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5413C-0D82-48CA-B865-1DA46C4EDC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D53-402D-4AC4-8D98-4A34F50A24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99392"/>
            <a:ext cx="109728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600" b="1">
                <a:solidFill>
                  <a:srgbClr val="339966"/>
                </a:solidFill>
                <a:latin typeface="Calibri" pitchFamily="34" charset="0"/>
                <a:ea typeface="Tahoma" pitchFamily="34" charset="0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E7DC-6223-4490-9518-F80CEEC27C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4C26-D359-4924-AE1E-8C7FB553B8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45229" y="2445230"/>
            <a:ext cx="6858000" cy="19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1199456" cy="720080"/>
            <a:chOff x="1259632" y="764704"/>
            <a:chExt cx="899592" cy="720080"/>
          </a:xfrm>
        </p:grpSpPr>
        <p:sp>
          <p:nvSpPr>
            <p:cNvPr id="8" name="Овал 7"/>
            <p:cNvSpPr/>
            <p:nvPr userDrawn="1"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</a:endParaRPr>
            </a:p>
          </p:txBody>
        </p:sp>
        <p:pic>
          <p:nvPicPr>
            <p:cNvPr id="7" name="Рисунок 6" descr="E:\!!!!WORK\Respublika tatarstan\prezentacia\0010.jpg"/>
            <p:cNvPicPr/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59632" y="764704"/>
              <a:ext cx="8995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1007435" y="980728"/>
            <a:ext cx="9601067" cy="0"/>
          </a:xfrm>
          <a:prstGeom prst="line">
            <a:avLst/>
          </a:prstGeom>
          <a:ln w="34925">
            <a:solidFill>
              <a:srgbClr val="F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1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7901" y="-747464"/>
            <a:ext cx="23241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87712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Заголовок и объект многоуровнев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0" y="6311900"/>
            <a:ext cx="10735733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3697"/>
            <a:ext cx="12192000" cy="5653904"/>
          </a:xfrm>
          <a:prstGeom prst="rect">
            <a:avLst/>
          </a:prstGeom>
        </p:spPr>
        <p:txBody>
          <a:bodyPr/>
          <a:lstStyle>
            <a:lvl1pPr marL="265113" indent="-265113">
              <a:buFont typeface="Wingdings" pitchFamily="2" charset="2"/>
              <a:buChar char="§"/>
              <a:defRPr lang="ru-RU" sz="1600" dirty="0" smtClean="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0"/>
            <a:ext cx="12192000" cy="36988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9565217" y="6240675"/>
            <a:ext cx="1725083" cy="13849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8F6D50"/>
                </a:solidFill>
              </a:rPr>
              <a:t>www.av-group.ru</a:t>
            </a:r>
          </a:p>
        </p:txBody>
      </p:sp>
      <p:pic>
        <p:nvPicPr>
          <p:cNvPr id="17" name="Рисунок 5" descr="logo_small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218" y="6240463"/>
            <a:ext cx="753533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731399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000" y="4365104"/>
            <a:ext cx="8832000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4913-ADA7-4869-9BEB-89AEB70E13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066" y="418606"/>
            <a:ext cx="1591869" cy="121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18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757C-ACB0-4806-B693-4A44A365AF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9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D12B-12E2-42C9-AFF4-608540C077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4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316E-A656-46F9-89BD-E73AC83F3A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555" y="179877"/>
            <a:ext cx="864000" cy="6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534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5714-B3CA-4389-9FE1-2EA00DED1F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6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1124-8196-4C56-BBB5-196AC5B7519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4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82A9-A113-471C-983C-A4F726386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1735-4B8B-4CA3-AC7C-003041621BA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7021-0623-4B9B-8E9A-D98285D8FC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ECF2-483A-4956-94DA-29E47BD0BF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! Заголовок с колонтиту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>
            <a:off x="0" y="6311900"/>
            <a:ext cx="12192000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0"/>
            <a:ext cx="1219200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9920817" y="6428355"/>
            <a:ext cx="1725083" cy="27699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A5E3A5">
                    <a:lumMod val="10000"/>
                  </a:srgbClr>
                </a:solidFill>
              </a:rPr>
              <a:t>www.ancor.ru</a:t>
            </a:r>
            <a:endParaRPr lang="ru-RU" sz="1000" b="1" dirty="0">
              <a:solidFill>
                <a:srgbClr val="A5E3A5">
                  <a:lumMod val="10000"/>
                </a:srgbClr>
              </a:solidFill>
            </a:endParaRPr>
          </a:p>
          <a:p>
            <a:pPr algn="ctr" fontAlgn="base">
              <a:lnSpc>
                <a:spcPct val="90000"/>
              </a:lnSpc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A5E3A5">
                    <a:lumMod val="10000"/>
                  </a:srgbClr>
                </a:solidFill>
              </a:rPr>
              <a:t>www.av-group.ru</a:t>
            </a:r>
          </a:p>
        </p:txBody>
      </p:sp>
    </p:spTree>
    <p:extLst>
      <p:ext uri="{BB962C8B-B14F-4D97-AF65-F5344CB8AC3E}">
        <p14:creationId xmlns:p14="http://schemas.microsoft.com/office/powerpoint/2010/main" val="4081499158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933B-0624-49B6-99E4-61A2AEEF25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5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0DACBF-AAED-4636-A9ED-1D9812CF6C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0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219200"/>
            <a:ext cx="110744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B69FFB-47E1-4F12-9BEB-FA9304BF0F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DF1142-14F8-4263-B9B0-757F2F7F46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 b="1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735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467" y="-17461"/>
            <a:ext cx="9745133" cy="1143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F7CB0-68D1-4C49-945A-D3510081495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D53-402D-4AC4-8D98-4A34F50A24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99392"/>
            <a:ext cx="109728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600" b="1">
                <a:solidFill>
                  <a:srgbClr val="339966"/>
                </a:solidFill>
                <a:latin typeface="Calibri" pitchFamily="34" charset="0"/>
                <a:ea typeface="Tahoma" pitchFamily="34" charset="0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6891-85CC-462C-ABC2-5F7A0EF68B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4C26-D359-4924-AE1E-8C7FB553B8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45229" y="2445230"/>
            <a:ext cx="6858000" cy="19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1199456" cy="720080"/>
            <a:chOff x="1259632" y="764704"/>
            <a:chExt cx="899592" cy="720080"/>
          </a:xfrm>
        </p:grpSpPr>
        <p:sp>
          <p:nvSpPr>
            <p:cNvPr id="8" name="Овал 7"/>
            <p:cNvSpPr/>
            <p:nvPr userDrawn="1"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</a:endParaRPr>
            </a:p>
          </p:txBody>
        </p:sp>
        <p:pic>
          <p:nvPicPr>
            <p:cNvPr id="7" name="Рисунок 6" descr="E:\!!!!WORK\Respublika tatarstan\prezentacia\0010.jpg"/>
            <p:cNvPicPr/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59632" y="764704"/>
              <a:ext cx="8995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1007435" y="980728"/>
            <a:ext cx="9601067" cy="0"/>
          </a:xfrm>
          <a:prstGeom prst="line">
            <a:avLst/>
          </a:prstGeom>
          <a:ln w="34925">
            <a:solidFill>
              <a:srgbClr val="F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1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7901" y="-747464"/>
            <a:ext cx="23241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66448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000" y="4365104"/>
            <a:ext cx="8832000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BB2D-AB18-4AC9-8997-3D03720661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066" y="418606"/>
            <a:ext cx="1591869" cy="121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647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77BE-AAE6-4A85-881A-BCEE7DB593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D7A8-AEFD-4939-923E-49242E6502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7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2E99B-9910-4F66-8BCE-E3EBF560C7A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555" y="179877"/>
            <a:ext cx="864000" cy="6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307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 многоуровнев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0" y="6311900"/>
            <a:ext cx="10735733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3697"/>
            <a:ext cx="12192000" cy="5653904"/>
          </a:xfrm>
          <a:prstGeom prst="rect">
            <a:avLst/>
          </a:prstGeom>
        </p:spPr>
        <p:txBody>
          <a:bodyPr/>
          <a:lstStyle>
            <a:lvl1pPr marL="265113" indent="-265113">
              <a:buFont typeface="Wingdings" pitchFamily="2" charset="2"/>
              <a:buChar char="§"/>
              <a:defRPr lang="ru-RU" sz="1600" dirty="0" smtClean="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0"/>
            <a:ext cx="12192000" cy="36988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4" name="Picture 2" descr="C:\Users\shvedovaeu\Desktop\леонт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0" b="35125"/>
          <a:stretch/>
        </p:blipFill>
        <p:spPr bwMode="auto">
          <a:xfrm>
            <a:off x="10847990" y="6506251"/>
            <a:ext cx="122989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9565217" y="6240675"/>
            <a:ext cx="1725083" cy="13849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8F6D50"/>
                </a:solidFill>
              </a:rPr>
              <a:t>www.av-group.ru</a:t>
            </a:r>
          </a:p>
        </p:txBody>
      </p:sp>
      <p:pic>
        <p:nvPicPr>
          <p:cNvPr id="17" name="Рисунок 5" descr="logo_small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16218" y="6240463"/>
            <a:ext cx="753533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064793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8BF2-072B-4866-AF09-F7A1B0C8B6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A087-163D-4FB6-9302-1E1EB9704E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8E156-AAB4-431C-9BD7-8A032B55EB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3E4F-4A56-42B3-B9EF-01E3AE9AFE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1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F7D4-6161-449C-A051-E5A8006428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CFFA-18A7-4924-A624-5A6B4A93F3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4593-C144-4522-8E9B-F29D5AE872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8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0DACBF-AAED-4636-A9ED-1D9812CF6C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6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219200"/>
            <a:ext cx="110744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53C3F3C-BDE3-4EB9-9B99-1F9AC15DCC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DF1142-14F8-4263-B9B0-757F2F7F46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 b="1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48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 многоуровнев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0" y="6311900"/>
            <a:ext cx="10735733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3697"/>
            <a:ext cx="12192000" cy="5653904"/>
          </a:xfrm>
          <a:prstGeom prst="rect">
            <a:avLst/>
          </a:prstGeom>
        </p:spPr>
        <p:txBody>
          <a:bodyPr/>
          <a:lstStyle>
            <a:lvl1pPr marL="265113" indent="-265113">
              <a:buFont typeface="Wingdings" pitchFamily="2" charset="2"/>
              <a:buChar char="§"/>
              <a:defRPr lang="ru-RU" sz="1600" dirty="0" smtClean="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0"/>
            <a:ext cx="12192000" cy="36988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4" name="Picture 2" descr="C:\Users\shvedovaeu\Desktop\леонт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0" b="35125"/>
          <a:stretch/>
        </p:blipFill>
        <p:spPr bwMode="auto">
          <a:xfrm>
            <a:off x="10847990" y="6506251"/>
            <a:ext cx="122989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9565217" y="6240675"/>
            <a:ext cx="1725083" cy="13849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8F6D50"/>
                </a:solidFill>
              </a:rPr>
              <a:t>www.av-group.ru</a:t>
            </a:r>
          </a:p>
        </p:txBody>
      </p:sp>
      <p:pic>
        <p:nvPicPr>
          <p:cNvPr id="17" name="Рисунок 5" descr="logo_small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16218" y="6240463"/>
            <a:ext cx="753533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014757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467" y="-17461"/>
            <a:ext cx="9745133" cy="1143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B24E1-2F3E-4462-9AF8-2E491A30D4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D53-402D-4AC4-8D98-4A34F50A24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99392"/>
            <a:ext cx="109728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600" b="1">
                <a:solidFill>
                  <a:srgbClr val="339966"/>
                </a:solidFill>
                <a:latin typeface="Calibri" pitchFamily="34" charset="0"/>
                <a:ea typeface="Tahoma" pitchFamily="34" charset="0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B07F-7CAE-4CD6-8D8B-36BB37D18A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4C26-D359-4924-AE1E-8C7FB553B8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45229" y="2445230"/>
            <a:ext cx="6858000" cy="19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1199456" cy="720080"/>
            <a:chOff x="1259632" y="764704"/>
            <a:chExt cx="899592" cy="720080"/>
          </a:xfrm>
        </p:grpSpPr>
        <p:sp>
          <p:nvSpPr>
            <p:cNvPr id="8" name="Овал 7"/>
            <p:cNvSpPr/>
            <p:nvPr userDrawn="1"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</a:endParaRPr>
            </a:p>
          </p:txBody>
        </p:sp>
        <p:pic>
          <p:nvPicPr>
            <p:cNvPr id="7" name="Рисунок 6" descr="E:\!!!!WORK\Respublika tatarstan\prezentacia\0010.jpg"/>
            <p:cNvPicPr/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59632" y="764704"/>
              <a:ext cx="8995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1007435" y="980728"/>
            <a:ext cx="9601067" cy="0"/>
          </a:xfrm>
          <a:prstGeom prst="line">
            <a:avLst/>
          </a:prstGeom>
          <a:ln w="34925">
            <a:solidFill>
              <a:srgbClr val="F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1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7901" y="-747464"/>
            <a:ext cx="23241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9690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000" y="4365104"/>
            <a:ext cx="8832000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1112-9CB9-424C-9886-9582446D33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066" y="418606"/>
            <a:ext cx="1591869" cy="121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016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2CDB2-18F4-4BA5-B503-3EAF8289DF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2CE4-6339-4987-A58B-17B9FC5A1F6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17F3-DFF2-48B4-A8FC-AEEB807BB1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555" y="179877"/>
            <a:ext cx="864000" cy="6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08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5B0F-CB73-44B7-9EF0-90F4DB5EB0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A544-2C36-4927-8A2D-670DCB8E34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8B110-2584-4A29-8638-0F89A43CF6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4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623E-7A35-44C9-A7F7-75CD6E8E45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7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43EE7-4BBA-42DA-A7EE-8C63EEF68C3B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53E1-8F45-402D-BB0F-C7C059F0B4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10032437" y="5373216"/>
            <a:ext cx="201622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473802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D94E-21B5-4B6C-9064-FBE98F7D5C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E9E2-0120-4A35-8D19-BE62F715F7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7DA1E-0913-4E59-AAB1-07C1DF5A47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8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0DACBF-AAED-4636-A9ED-1D9812CF6C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8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219200"/>
            <a:ext cx="110744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EFC3F5-3AFE-49C9-B0D0-25C6BFAA02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DF1142-14F8-4263-B9B0-757F2F7F46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 b="1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590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467" y="-17461"/>
            <a:ext cx="9745133" cy="1143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2C3B7-8F8A-4BE1-AF98-852F89CCB92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D53-402D-4AC4-8D98-4A34F50A24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99392"/>
            <a:ext cx="109728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600" b="1">
                <a:solidFill>
                  <a:srgbClr val="339966"/>
                </a:solidFill>
                <a:latin typeface="Calibri" pitchFamily="34" charset="0"/>
                <a:ea typeface="Tahoma" pitchFamily="34" charset="0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DE96-EFD4-4F4B-9B40-FB77285F3D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4C26-D359-4924-AE1E-8C7FB553B8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45229" y="2445230"/>
            <a:ext cx="6858000" cy="19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1199456" cy="720080"/>
            <a:chOff x="1259632" y="764704"/>
            <a:chExt cx="899592" cy="720080"/>
          </a:xfrm>
        </p:grpSpPr>
        <p:sp>
          <p:nvSpPr>
            <p:cNvPr id="8" name="Овал 7"/>
            <p:cNvSpPr/>
            <p:nvPr userDrawn="1"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</a:endParaRPr>
            </a:p>
          </p:txBody>
        </p:sp>
        <p:pic>
          <p:nvPicPr>
            <p:cNvPr id="7" name="Рисунок 6" descr="E:\!!!!WORK\Respublika tatarstan\prezentacia\0010.jpg"/>
            <p:cNvPicPr/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59632" y="764704"/>
              <a:ext cx="8995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1007435" y="980728"/>
            <a:ext cx="9601067" cy="0"/>
          </a:xfrm>
          <a:prstGeom prst="line">
            <a:avLst/>
          </a:prstGeom>
          <a:ln w="34925">
            <a:solidFill>
              <a:srgbClr val="F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1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7901" y="-747464"/>
            <a:ext cx="23241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6418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000" y="4365104"/>
            <a:ext cx="8832000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F67F-6B0F-4AEE-9094-510B3D17CF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066" y="418606"/>
            <a:ext cx="1591869" cy="121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67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67B7-EA0C-4E1D-98E9-980C434E393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893CA1-F09F-47B5-A493-33DF64A1E3EA}" type="datetime1">
              <a:rPr lang="ru-RU" smtClean="0"/>
              <a:pPr>
                <a:defRPr/>
              </a:pPr>
              <a:t>22.04.2019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DD697-1D75-48DF-A0F0-9FB296CB1EB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79364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C7B90-D4C9-4837-883E-C6A1ABBAA3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8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9C8-FDBE-48EF-9915-B360CAFA67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555" y="179877"/>
            <a:ext cx="864000" cy="6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38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C60A-8FF4-4C5A-AA59-530D0E3188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5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F38F-BBC2-4985-A302-DF3C705827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60442-C01B-435A-8758-BB5FABDEAE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C38C-43A9-4E38-97B0-6501A556DC3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7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FBBF-B808-48F6-9762-4441414A7F6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B027C-D88F-4161-B105-BAA60BC644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913B-F0AC-4A3B-8EA0-DB345817AF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0DACBF-AAED-4636-A9ED-1D9812CF6C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! Заголовок с колонтиту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>
            <a:off x="0" y="6311900"/>
            <a:ext cx="12192000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0"/>
            <a:ext cx="12192000" cy="369332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772624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B40F-4942-4F0E-8654-80C4F0B321E3}" type="datetime1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F153-771D-49F9-9941-7596FD45C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99168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219200"/>
            <a:ext cx="110744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559675-716F-48FE-BAD6-9C5CFC04DD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DF1142-14F8-4263-B9B0-757F2F7F46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 b="1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367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467" y="-17461"/>
            <a:ext cx="9745133" cy="1143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9B75B-8E38-42D6-8AEA-385E46B419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D53-402D-4AC4-8D98-4A34F50A24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99392"/>
            <a:ext cx="109728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600" b="1">
                <a:solidFill>
                  <a:srgbClr val="339966"/>
                </a:solidFill>
                <a:latin typeface="Calibri" pitchFamily="34" charset="0"/>
                <a:ea typeface="Tahoma" pitchFamily="34" charset="0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0C55-5E55-48F8-96E7-3AD38E909A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4C26-D359-4924-AE1E-8C7FB553B8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45229" y="2445230"/>
            <a:ext cx="6858000" cy="19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1199456" cy="720080"/>
            <a:chOff x="1259632" y="764704"/>
            <a:chExt cx="899592" cy="720080"/>
          </a:xfrm>
        </p:grpSpPr>
        <p:sp>
          <p:nvSpPr>
            <p:cNvPr id="8" name="Овал 7"/>
            <p:cNvSpPr/>
            <p:nvPr userDrawn="1"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</a:endParaRPr>
            </a:p>
          </p:txBody>
        </p:sp>
        <p:pic>
          <p:nvPicPr>
            <p:cNvPr id="7" name="Рисунок 6" descr="E:\!!!!WORK\Respublika tatarstan\prezentacia\0010.jpg"/>
            <p:cNvPicPr/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59632" y="764704"/>
              <a:ext cx="8995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1007435" y="980728"/>
            <a:ext cx="9601067" cy="0"/>
          </a:xfrm>
          <a:prstGeom prst="line">
            <a:avLst/>
          </a:prstGeom>
          <a:ln w="34925">
            <a:solidFill>
              <a:srgbClr val="F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1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7901" y="-747464"/>
            <a:ext cx="23241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6809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000" y="4365104"/>
            <a:ext cx="8832000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FAB38-667F-4777-8989-681FF5AAB5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066" y="418606"/>
            <a:ext cx="1591869" cy="121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94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AB1C-9292-4803-835D-60C9990BF8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2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31A85-3217-4EA3-B0D8-B1DF206D4A8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3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2365-8D9F-448D-9AD7-613FA380EE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555" y="179877"/>
            <a:ext cx="864000" cy="6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95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94ECE-0FF8-4ED6-A1DF-578CBA2E8C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5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5ECE-E444-48D4-8F04-4B3099992F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6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9044-7BA1-4F0B-9C78-A430C77DAA99}" type="datetime1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F153-771D-49F9-9941-7596FD45C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5100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CEA9-AB40-4B8C-98F1-64474A8FCD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3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9853-14A4-43DF-A966-BBBC9F4AEA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1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A5C6-23EA-4E62-BB86-D733CC8D58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59DB-5892-463C-A179-B0BB28FFCD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BA89-3BF3-4E25-A1C5-FFB773D81D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0DACBF-AAED-4636-A9ED-1D9812CF6C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219200"/>
            <a:ext cx="110744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202096-4C46-46BC-B3DB-7A78CCAB47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DF1142-14F8-4263-B9B0-757F2F7F46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2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 b="1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349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467" y="-17461"/>
            <a:ext cx="9745133" cy="1143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561C7-3CE3-477E-AFB2-D96DE9FC9F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D53-402D-4AC4-8D98-4A34F50A24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99392"/>
            <a:ext cx="109728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600" b="1">
                <a:solidFill>
                  <a:srgbClr val="339966"/>
                </a:solidFill>
                <a:latin typeface="Calibri" pitchFamily="34" charset="0"/>
                <a:ea typeface="Tahoma" pitchFamily="34" charset="0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C755-0D61-45CB-8E73-735120F102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4C26-D359-4924-AE1E-8C7FB553B8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45229" y="2445230"/>
            <a:ext cx="6858000" cy="19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1199456" cy="720080"/>
            <a:chOff x="1259632" y="764704"/>
            <a:chExt cx="899592" cy="720080"/>
          </a:xfrm>
        </p:grpSpPr>
        <p:sp>
          <p:nvSpPr>
            <p:cNvPr id="8" name="Овал 7"/>
            <p:cNvSpPr/>
            <p:nvPr userDrawn="1"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</a:endParaRPr>
            </a:p>
          </p:txBody>
        </p:sp>
        <p:pic>
          <p:nvPicPr>
            <p:cNvPr id="7" name="Рисунок 6" descr="E:\!!!!WORK\Respublika tatarstan\prezentacia\0010.jpg"/>
            <p:cNvPicPr/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59632" y="764704"/>
              <a:ext cx="8995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1007435" y="980728"/>
            <a:ext cx="9601067" cy="0"/>
          </a:xfrm>
          <a:prstGeom prst="line">
            <a:avLst/>
          </a:prstGeom>
          <a:ln w="34925">
            <a:solidFill>
              <a:srgbClr val="F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1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7901" y="-747464"/>
            <a:ext cx="23241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1161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6638E-2932-42D7-8D8E-904C14B05531}" type="datetime1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F153-771D-49F9-9941-7596FD45C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47614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000" y="4365104"/>
            <a:ext cx="8832000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CC3F-05AA-4354-83C9-75453D82C4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066" y="418606"/>
            <a:ext cx="1591869" cy="121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2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50A8A-00BE-4B2E-869E-601CEA06C9A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86659-45B6-4171-BA93-4F1083B489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04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B3DF-7243-4233-B220-BC05F96744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555" y="179877"/>
            <a:ext cx="864000" cy="6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59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9F6E-AA26-4B20-A504-5F126BCD17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5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C59C-F71F-48A2-8A9C-E911EA8391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5F2F8-A4FC-4B31-89F4-3AE24CBE59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08C8-62B3-4AE4-8E2A-2240CD94A8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6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147A-F311-4A87-BBAF-D975D68498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5125-01C2-41D4-97D6-396DAACC6F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4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F035-8DBD-40E8-94EF-F18067EDA8C4}" type="datetime1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F153-771D-49F9-9941-7596FD45C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81592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A0FD-1A50-4F95-A9C1-CBB7C7A3D1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8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0DACBF-AAED-4636-A9ED-1D9812CF6C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219200"/>
            <a:ext cx="110744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FA3E22-D772-496B-B81D-69FF145004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DF1142-14F8-4263-B9B0-757F2F7F46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5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 b="1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50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467" y="-17461"/>
            <a:ext cx="9745133" cy="1143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599EA-93CA-4E51-99DB-9F74BAAB84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D53-402D-4AC4-8D98-4A34F50A24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99392"/>
            <a:ext cx="109728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600" b="1">
                <a:solidFill>
                  <a:srgbClr val="339966"/>
                </a:solidFill>
                <a:latin typeface="Calibri" pitchFamily="34" charset="0"/>
                <a:ea typeface="Tahoma" pitchFamily="34" charset="0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C608-089D-42C2-AB6B-E7EAA5CEBC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4C26-D359-4924-AE1E-8C7FB553B8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45229" y="2445230"/>
            <a:ext cx="6858000" cy="19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1199456" cy="720080"/>
            <a:chOff x="1259632" y="764704"/>
            <a:chExt cx="899592" cy="720080"/>
          </a:xfrm>
        </p:grpSpPr>
        <p:sp>
          <p:nvSpPr>
            <p:cNvPr id="8" name="Овал 7"/>
            <p:cNvSpPr/>
            <p:nvPr userDrawn="1"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</a:endParaRPr>
            </a:p>
          </p:txBody>
        </p:sp>
        <p:pic>
          <p:nvPicPr>
            <p:cNvPr id="7" name="Рисунок 6" descr="E:\!!!!WORK\Respublika tatarstan\prezentacia\0010.jpg"/>
            <p:cNvPicPr/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59632" y="764704"/>
              <a:ext cx="8995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1007435" y="980728"/>
            <a:ext cx="9601067" cy="0"/>
          </a:xfrm>
          <a:prstGeom prst="line">
            <a:avLst/>
          </a:prstGeom>
          <a:ln w="34925">
            <a:solidFill>
              <a:srgbClr val="F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1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7901" y="-747464"/>
            <a:ext cx="23241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28968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37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9EEE4-0F19-4342-829E-97FC9B87E711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54E2E-E654-4C6B-B63A-614F586F4C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65774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93CA1-F09F-47B5-A493-33DF64A1E3EA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DD697-1D75-48DF-A0F0-9FB296CB1E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43201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34587-9255-4766-A508-DAA7A4047F5D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3732-F088-45B3-9A04-B1B75E2C57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13852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FD688-BDB0-4606-A5FC-42089A482DF0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6C5A6-CBB8-43D5-A96A-27EA72856A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7916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7867-7A3F-4540-BB55-F40C5F201E1C}" type="datetime1">
              <a:rPr lang="ru-RU" smtClean="0"/>
              <a:t>22.04.2019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F153-771D-49F9-9941-7596FD45C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32769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33B3C-F700-47EE-AA90-1A62F454B0CE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4094-3C5C-4BC3-8DFC-741F019EE9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31658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BC306-E4C7-47F8-B478-B0AB6B4EC994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6194D-19A5-4964-B591-82C1711034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53482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9747-9931-4E98-917D-B4FD14B275C1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53E1-8F45-402D-BB0F-C7C059F0B4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14124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02CD0-5660-4CCD-8372-2B9812914847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CF463-9851-4084-8209-1579996E5A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91423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2DC70-085E-4451-85A5-B924E327827E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FF832-5EAF-4332-862E-6B2BC14126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80068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17034-BBB9-4093-9B1C-46B45B119DD0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528E6-34B0-4A98-955C-DC19CF3C2B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36544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E1A6B-56E0-4694-807A-71E1DFB1FAB6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CAADA-AF5F-4B33-93EB-417B4134F5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64106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018822" y="580242"/>
            <a:ext cx="10154357" cy="65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49" tIns="71549" rIns="71549" bIns="71549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rgbClr val="151616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1209425" y="1244033"/>
            <a:ext cx="6410212" cy="2079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49" tIns="71549" rIns="71549" bIns="71549" anchor="t" anchorCtr="0"/>
          <a:lstStyle>
            <a:lvl1pPr marL="357805" marR="0" lvl="0" indent="-17890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15609" marR="0" lvl="1" indent="-17890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073414" marR="0" lvl="2" indent="-17890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431219" marR="0" lvl="3" indent="-17890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1789024" marR="0" lvl="4" indent="-17890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146828" marR="0" lvl="5" indent="-17890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2504633" marR="0" lvl="6" indent="-17890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2862438" marR="0" lvl="7" indent="-17890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3220242" marR="0" lvl="8" indent="-17890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145280" y="6377939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49" tIns="71549" rIns="71549" bIns="71549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5780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15609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7341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3121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890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46828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0463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6243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609600" y="6377939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49" tIns="71549" rIns="71549" bIns="71549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5780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15609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7341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3121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890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46828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0463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6243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778240" y="6377939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01840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ов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9600" y="548696"/>
            <a:ext cx="10286933" cy="868959"/>
          </a:xfrm>
        </p:spPr>
        <p:txBody>
          <a:bodyPr anchor="t">
            <a:noAutofit/>
          </a:bodyPr>
          <a:lstStyle>
            <a:lvl1pPr>
              <a:defRPr>
                <a:solidFill>
                  <a:srgbClr val="0072BC"/>
                </a:solidFill>
              </a:defRPr>
            </a:lvl1pPr>
          </a:lstStyle>
          <a:p>
            <a:r>
              <a:rPr lang="ru-RU" dirty="0" smtClean="0"/>
              <a:t>Название слайда, шрифт </a:t>
            </a:r>
            <a:r>
              <a:rPr lang="ru-RU" dirty="0" err="1" smtClean="0"/>
              <a:t>Arial</a:t>
            </a:r>
            <a:r>
              <a:rPr lang="ru-RU" dirty="0" smtClean="0"/>
              <a:t>, 2</a:t>
            </a:r>
            <a:r>
              <a:rPr lang="en-US" dirty="0" smtClean="0"/>
              <a:t>4</a:t>
            </a:r>
            <a:r>
              <a:rPr lang="ru-RU" dirty="0" smtClean="0"/>
              <a:t> </a:t>
            </a:r>
            <a:r>
              <a:rPr lang="ru-RU" dirty="0" err="1" smtClean="0"/>
              <a:t>пт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609600" y="1412776"/>
            <a:ext cx="10286933" cy="4680519"/>
          </a:xfrm>
        </p:spPr>
        <p:txBody>
          <a:bodyPr/>
          <a:lstStyle>
            <a:lvl1pPr>
              <a:lnSpc>
                <a:spcPct val="150000"/>
              </a:lnSpc>
              <a:spcBef>
                <a:spcPts val="1800"/>
              </a:spcBef>
              <a:defRPr/>
            </a:lvl1pPr>
          </a:lstStyle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Текст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131520" y="6356402"/>
            <a:ext cx="2844800" cy="365125"/>
          </a:xfrm>
        </p:spPr>
        <p:txBody>
          <a:bodyPr/>
          <a:lstStyle/>
          <a:p>
            <a:fld id="{446074D7-7B97-4C60-B38F-D77E1B39E88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168341" y="6381382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0C3E1D0-B99E-411B-BCE4-D3E6DB7EA499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idx="13" hasCustomPrompt="1"/>
          </p:nvPr>
        </p:nvSpPr>
        <p:spPr>
          <a:xfrm>
            <a:off x="609600" y="260648"/>
            <a:ext cx="10286933" cy="288032"/>
          </a:xfrm>
        </p:spPr>
        <p:txBody>
          <a:bodyPr/>
          <a:lstStyle>
            <a:lvl1pPr>
              <a:defRPr sz="1500"/>
            </a:lvl1pPr>
          </a:lstStyle>
          <a:p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Название раздела, </a:t>
            </a:r>
            <a:r>
              <a:rPr lang="ru-RU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Arial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10 пт.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45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59487" y="414734"/>
            <a:ext cx="8514493" cy="449403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101" cap="all">
                <a:solidFill>
                  <a:srgbClr val="0077C8"/>
                </a:solidFill>
              </a:defRPr>
            </a:lvl1pPr>
            <a:lvl2pPr marL="411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3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5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7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9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7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4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апреля 2017 г.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A2C4-EAEE-0541-80F0-7D439BD8E73A}" type="slidenum"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072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C3FB-D608-4203-B402-B2E48559111C}" type="datetime1">
              <a:rPr lang="ru-RU" smtClean="0"/>
              <a:t>22.04.2019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F153-771D-49F9-9941-7596FD45C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21490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11482920" y="6553202"/>
            <a:ext cx="374649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7350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350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350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350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350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35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35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35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35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lnSpc>
                <a:spcPts val="963"/>
              </a:lnSpc>
              <a:spcBef>
                <a:spcPct val="0"/>
              </a:spcBef>
              <a:spcAft>
                <a:spcPct val="0"/>
              </a:spcAft>
            </a:pPr>
            <a:fld id="{C565CA4F-FB3B-44B4-8B02-0221DA6A1405}" type="slidenum">
              <a:rPr lang="en-US" altLang="ru-RU" sz="9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pPr algn="r" fontAlgn="base">
                <a:lnSpc>
                  <a:spcPts val="963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 sz="900" smtClean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600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3980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224" indent="-171224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6684" indent="-185485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3674" indent="-171224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4848" indent="-171224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4108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BBA6-1E21-46F9-B3BE-FF211756C598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38-41D8-4969-8305-4C6D57FBF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3336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BBA6-1E21-46F9-B3BE-FF211756C598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38-41D8-4969-8305-4C6D57FBF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28570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BBA6-1E21-46F9-B3BE-FF211756C598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38-41D8-4969-8305-4C6D57FBF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88185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BBA6-1E21-46F9-B3BE-FF211756C598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38-41D8-4969-8305-4C6D57FBF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9425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BBA6-1E21-46F9-B3BE-FF211756C598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38-41D8-4969-8305-4C6D57FBF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65361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BBA6-1E21-46F9-B3BE-FF211756C598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38-41D8-4969-8305-4C6D57FBF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7953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BBA6-1E21-46F9-B3BE-FF211756C598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38-41D8-4969-8305-4C6D57FBF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97885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BBA6-1E21-46F9-B3BE-FF211756C598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38-41D8-4969-8305-4C6D57FBF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20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DE3A2-D197-429D-A698-60A70B209018}" type="datetime1">
              <a:rPr lang="ru-RU" smtClean="0"/>
              <a:t>22.04.2019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F153-771D-49F9-9941-7596FD45C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38488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BBA6-1E21-46F9-B3BE-FF211756C598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38-41D8-4969-8305-4C6D57FBF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12350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BBA6-1E21-46F9-B3BE-FF211756C598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38-41D8-4969-8305-4C6D57FBF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17608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BBA6-1E21-46F9-B3BE-FF211756C598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38-41D8-4969-8305-4C6D57FBF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765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3760-85DE-4273-BFD8-8BB313E7A2AF}" type="datetime1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F153-771D-49F9-9941-7596FD45C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001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45D-D64E-4377-AFC3-5E400C1E1098}" type="datetime1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F153-771D-49F9-9941-7596FD45C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635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55D8-DAAC-45A1-A25C-34A231D878F1}" type="datetime1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F153-771D-49F9-9941-7596FD45C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18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! 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4" name="Заголовок 25"/>
          <p:cNvSpPr>
            <a:spLocks noGrp="1"/>
          </p:cNvSpPr>
          <p:nvPr>
            <p:ph type="title"/>
          </p:nvPr>
        </p:nvSpPr>
        <p:spPr>
          <a:xfrm>
            <a:off x="0" y="38100"/>
            <a:ext cx="12192000" cy="369332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119133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06CF-8262-455A-8C14-F1DAECEC24F4}" type="datetime1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F153-771D-49F9-9941-7596FD45C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307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37"/>
            <a:ext cx="10363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000" y="4365104"/>
            <a:ext cx="8832000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2953-7E4F-4DE7-B802-F8EFD3AD961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066" y="418606"/>
            <a:ext cx="1591869" cy="121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275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DED2C-1672-4ED5-89E1-571940B841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6672-648F-4637-8C19-BFA5C7BD4A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2B4C-4780-466C-9E68-40488B5C87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555" y="179877"/>
            <a:ext cx="864000" cy="6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69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0536B-071D-431A-93FF-85A858E14A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ED72-3441-416C-8544-860CF56343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1D60-5A3D-4655-8D9B-068E3C0CAE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2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C2DE-935C-45C0-BF44-5250A5E755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6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43A3-56A0-4930-A9EA-06E712DE88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!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67789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4A6F-AB38-471F-84B9-39151CB794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EA2BA-6DFD-4CBF-8238-86E5609EB7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6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0DACBF-AAED-4636-A9ED-1D9812CF6C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219200"/>
            <a:ext cx="110744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BD6B0A-4EC5-45EB-93EE-5DF3AE2D7B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DF1142-14F8-4263-B9B0-757F2F7F46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 b="1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62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467" y="-17461"/>
            <a:ext cx="9745133" cy="1143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80F67-D003-42A9-BB54-8D7A614B67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D53-402D-4AC4-8D98-4A34F50A24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37"/>
            <a:ext cx="10363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000" y="4365104"/>
            <a:ext cx="8832000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DA49-75E9-4CC9-9271-C0D879C8E1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066" y="418606"/>
            <a:ext cx="1591869" cy="121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965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B577-800B-44AA-9EA4-22FC181E43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13B4-C312-40A3-B9E9-02900C3FAD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C074-86B2-424B-9CA4-3F9AF9DB367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555" y="179877"/>
            <a:ext cx="864000" cy="6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55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 многоуровнев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0" y="6311900"/>
            <a:ext cx="10735733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47779"/>
            <a:ext cx="12192000" cy="4949825"/>
          </a:xfrm>
          <a:prstGeom prst="rect">
            <a:avLst/>
          </a:prstGeom>
        </p:spPr>
        <p:txBody>
          <a:bodyPr/>
          <a:lstStyle>
            <a:lvl1pPr marL="265113" indent="-265113">
              <a:buFont typeface="Wingdings" pitchFamily="2" charset="2"/>
              <a:buChar char="§"/>
              <a:defRPr lang="ru-RU" sz="1600" dirty="0" smtClean="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3"/>
            <a:ext cx="12192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6" name="Содержимое 15"/>
          <p:cNvSpPr>
            <a:spLocks noGrp="1"/>
          </p:cNvSpPr>
          <p:nvPr>
            <p:ph sz="quarter" idx="12"/>
          </p:nvPr>
        </p:nvSpPr>
        <p:spPr>
          <a:xfrm>
            <a:off x="0" y="940142"/>
            <a:ext cx="12192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479282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F50C-F652-4EC8-9E39-4323A58072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43C06-6F64-4181-A157-A951A82A0B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9A83-AECF-4A19-A414-B44730CA41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4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D76DC-9546-4CE2-B192-28B17D0644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8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62332-821E-42A3-848E-FB093DCF1B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6C9F-82E1-42D3-90D2-A9B03AAB18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8653-31A5-4245-B734-DEB107DBB09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4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0DACBF-AAED-4636-A9ED-1D9812CF6C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219200"/>
            <a:ext cx="110744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17AADB-3E2C-4AB6-8DAA-5C02D4FE6B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DF1142-14F8-4263-B9B0-757F2F7F46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 b="1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583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многоуровнев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0" y="6311900"/>
            <a:ext cx="10735733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8" name="TextBox 7"/>
          <p:cNvSpPr txBox="1"/>
          <p:nvPr/>
        </p:nvSpPr>
        <p:spPr>
          <a:xfrm>
            <a:off x="9565217" y="6240677"/>
            <a:ext cx="1725083" cy="13849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FF0000"/>
                </a:solidFill>
              </a:rPr>
              <a:t>www.av-group.ru</a:t>
            </a:r>
          </a:p>
        </p:txBody>
      </p:sp>
      <p:pic>
        <p:nvPicPr>
          <p:cNvPr id="9" name="Рисунок 5" descr="logo_small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6218" y="6240463"/>
            <a:ext cx="753533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61430"/>
            <a:ext cx="12192000" cy="5236171"/>
          </a:xfrm>
          <a:prstGeom prst="rect">
            <a:avLst/>
          </a:prstGeom>
        </p:spPr>
        <p:txBody>
          <a:bodyPr/>
          <a:lstStyle>
            <a:lvl1pPr marL="265113" indent="-265113">
              <a:buFont typeface="Wingdings" pitchFamily="2" charset="2"/>
              <a:buChar char="§"/>
              <a:defRPr lang="ru-RU" sz="1600" dirty="0" smtClean="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3"/>
            <a:ext cx="12192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59280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467" y="-17461"/>
            <a:ext cx="9745133" cy="1143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04D78-79AA-49C7-B60F-EFC2A83B72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D53-402D-4AC4-8D98-4A34F50A24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9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37"/>
            <a:ext cx="10363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000" y="4365104"/>
            <a:ext cx="8832000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C5DF-8CC1-419A-82A6-EB8C627379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066" y="418606"/>
            <a:ext cx="1591869" cy="121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49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417BB-DAB9-4328-A50B-5F00D5AA25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C54C-62F3-4ADC-87DE-5F97969471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EF99-573E-42C5-B915-8D54E65B53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555" y="179877"/>
            <a:ext cx="864000" cy="6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787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F57D-AC13-473B-BFCA-ADF0B91A588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191B-23E4-48A0-8B84-7D41899E16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6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FFC0-AF13-4640-B631-767FB155E8C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0D0ED-5A93-4099-B51B-DDB21351AD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2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D82B-89CB-4827-ADB7-772141C6A1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 многоуровнев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0" y="6311900"/>
            <a:ext cx="10735733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3697"/>
            <a:ext cx="12192000" cy="5653904"/>
          </a:xfrm>
          <a:prstGeom prst="rect">
            <a:avLst/>
          </a:prstGeom>
        </p:spPr>
        <p:txBody>
          <a:bodyPr/>
          <a:lstStyle>
            <a:lvl1pPr marL="265113" indent="-265113">
              <a:buFont typeface="Wingdings" pitchFamily="2" charset="2"/>
              <a:buChar char="§"/>
              <a:defRPr lang="ru-RU" sz="1600" dirty="0" smtClean="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3"/>
            <a:ext cx="12192000" cy="36933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9565217" y="6240677"/>
            <a:ext cx="1725083" cy="13849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8F6D50"/>
                </a:solidFill>
              </a:rPr>
              <a:t>www.av-group.ru</a:t>
            </a:r>
          </a:p>
        </p:txBody>
      </p:sp>
      <p:pic>
        <p:nvPicPr>
          <p:cNvPr id="17" name="Рисунок 5" descr="logo_small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218" y="6240463"/>
            <a:ext cx="753533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798363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BB9A-EE42-4212-B422-AF290E7998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8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2A682-DAA1-4198-86A6-C42B8ED2DC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4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0DACBF-AAED-4636-A9ED-1D9812CF6C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219200"/>
            <a:ext cx="110744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1CFD4A-D5EF-4048-8317-6A90409833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DF1142-14F8-4263-B9B0-757F2F7F46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6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 b="1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917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467" y="-17461"/>
            <a:ext cx="9745133" cy="1143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E4FFF-9985-4C6A-8A83-3C36F1B3B2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D53-402D-4AC4-8D98-4A34F50A24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5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000" y="4365104"/>
            <a:ext cx="8832000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69BC-73D8-4B72-8AF7-98283514AA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066" y="418606"/>
            <a:ext cx="1591869" cy="121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822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F9DA-5390-4B50-987B-4A8709A437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B4FE-BDE5-4302-BD72-7928E025618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DBA9-E1E0-401A-91BD-0BD988930C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555" y="179877"/>
            <a:ext cx="864000" cy="6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02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Заголовок и объект многоуровнев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0" y="6311900"/>
            <a:ext cx="10735733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3697"/>
            <a:ext cx="12192000" cy="5653904"/>
          </a:xfrm>
          <a:prstGeom prst="rect">
            <a:avLst/>
          </a:prstGeom>
        </p:spPr>
        <p:txBody>
          <a:bodyPr/>
          <a:lstStyle>
            <a:lvl1pPr marL="265113" indent="-265113">
              <a:buFont typeface="Wingdings" pitchFamily="2" charset="2"/>
              <a:buChar char="§"/>
              <a:defRPr lang="ru-RU" sz="1600" dirty="0" smtClean="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3"/>
            <a:ext cx="12192000" cy="36933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9565217" y="6240677"/>
            <a:ext cx="1725083" cy="13849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8F6D50"/>
                </a:solidFill>
              </a:rPr>
              <a:t>www.av-group.ru</a:t>
            </a:r>
          </a:p>
        </p:txBody>
      </p:sp>
      <p:pic>
        <p:nvPicPr>
          <p:cNvPr id="17" name="Рисунок 5" descr="logo_small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218" y="6240463"/>
            <a:ext cx="753533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2949748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E669B-BE08-474C-949C-9C07C90DD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1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014A-9494-4923-96AD-B46D841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4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B112-C14D-4B67-8F1C-E2EE6F3E01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5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82181-3B5D-4A80-989A-D09EEFC8A5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59B6E-519D-4616-BFB6-E755BCC3AB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4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34BE-22A2-449E-B39D-C60FA7B1DB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8A6E-894B-479F-BB88-105E22BA7C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0DACBF-AAED-4636-A9ED-1D9812CF6C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50838"/>
            <a:ext cx="9245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219200"/>
            <a:ext cx="110744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54E78E-7E9B-4E6B-8B9C-1CE79DE760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DF1142-14F8-4263-B9B0-757F2F7F46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000" b="1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5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 многоуровнев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0" y="6311900"/>
            <a:ext cx="10735733" cy="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25400"/>
            <a:ext cx="12192000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3697"/>
            <a:ext cx="12192000" cy="5653904"/>
          </a:xfrm>
          <a:prstGeom prst="rect">
            <a:avLst/>
          </a:prstGeom>
        </p:spPr>
        <p:txBody>
          <a:bodyPr/>
          <a:lstStyle>
            <a:lvl1pPr marL="265113" indent="-265113">
              <a:buFont typeface="Wingdings" pitchFamily="2" charset="2"/>
              <a:buChar char="§"/>
              <a:defRPr lang="ru-RU" sz="1600" dirty="0" smtClean="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0"/>
          </p:nvPr>
        </p:nvSpPr>
        <p:spPr>
          <a:xfrm>
            <a:off x="1" y="6402812"/>
            <a:ext cx="9334523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Заголовок 25"/>
          <p:cNvSpPr>
            <a:spLocks noGrp="1"/>
          </p:cNvSpPr>
          <p:nvPr>
            <p:ph type="title"/>
          </p:nvPr>
        </p:nvSpPr>
        <p:spPr>
          <a:xfrm>
            <a:off x="0" y="38103"/>
            <a:ext cx="12192000" cy="36933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9565217" y="6240677"/>
            <a:ext cx="1725083" cy="13849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8F6D50"/>
                </a:solidFill>
              </a:rPr>
              <a:t>www.av-group.ru</a:t>
            </a:r>
          </a:p>
        </p:txBody>
      </p:sp>
      <p:pic>
        <p:nvPicPr>
          <p:cNvPr id="17" name="Рисунок 5" descr="logo_small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218" y="6240463"/>
            <a:ext cx="753533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697559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467" y="-17461"/>
            <a:ext cx="9745133" cy="11430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E237D-C4EE-427D-926E-B2C4F94C69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D53-402D-4AC4-8D98-4A34F50A24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3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99392"/>
            <a:ext cx="109728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600" b="1">
                <a:solidFill>
                  <a:srgbClr val="339966"/>
                </a:solidFill>
                <a:latin typeface="Calibri" pitchFamily="34" charset="0"/>
                <a:ea typeface="Tahoma" pitchFamily="34" charset="0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BF93-CAC7-4278-A4B6-C79C655EFB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4C26-D359-4924-AE1E-8C7FB553B8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45229" y="2445230"/>
            <a:ext cx="6858000" cy="19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1199456" cy="720080"/>
            <a:chOff x="1259632" y="764704"/>
            <a:chExt cx="899592" cy="720080"/>
          </a:xfrm>
        </p:grpSpPr>
        <p:sp>
          <p:nvSpPr>
            <p:cNvPr id="8" name="Овал 7"/>
            <p:cNvSpPr/>
            <p:nvPr userDrawn="1"/>
          </p:nvSpPr>
          <p:spPr>
            <a:xfrm rot="10800000">
              <a:off x="1372931" y="778172"/>
              <a:ext cx="720080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prstClr val="white"/>
                </a:solidFill>
              </a:endParaRPr>
            </a:p>
          </p:txBody>
        </p:sp>
        <p:pic>
          <p:nvPicPr>
            <p:cNvPr id="7" name="Рисунок 6" descr="E:\!!!!WORK\Respublika tatarstan\prezentacia\0010.jpg"/>
            <p:cNvPicPr/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281" t="14583" r="39063" b="59375"/>
            <a:stretch>
              <a:fillRect/>
            </a:stretch>
          </p:blipFill>
          <p:spPr bwMode="auto">
            <a:xfrm>
              <a:off x="1259632" y="764704"/>
              <a:ext cx="8995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1007435" y="980728"/>
            <a:ext cx="9601067" cy="0"/>
          </a:xfrm>
          <a:prstGeom prst="line">
            <a:avLst/>
          </a:prstGeom>
          <a:ln w="34925">
            <a:solidFill>
              <a:srgbClr val="F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1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7901" y="-747464"/>
            <a:ext cx="23241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816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0000" y="4365104"/>
            <a:ext cx="8832000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3C49-6327-442C-B08C-6ABFDFDA70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066" y="418606"/>
            <a:ext cx="1591869" cy="121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186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4326-EEC3-45CB-BC7C-B4E168B677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1D14-D754-4771-8957-A4BAC7386C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26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B03BE-C8C4-4005-A6F8-F6EF26F31D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Documents and Settings\chernositova\Рабочий стол\КАТЯ\герб РТ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555" y="179877"/>
            <a:ext cx="864000" cy="6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628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5DE8-17B4-486D-BC73-CB8F6C6CAC6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4F8C-F89E-45D9-91F9-E067353AB3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7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EAF2-D743-4F64-AFE5-7A26D04EBD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70BF-42F0-46EA-A8C1-F561E9A63D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6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slideLayout" Target="../slideLayouts/slideLayout248.xml"/><Relationship Id="rId18" Type="http://schemas.openxmlformats.org/officeDocument/2006/relationships/image" Target="../media/image11.jpg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237.xml"/><Relationship Id="rId16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4" Type="http://schemas.openxmlformats.org/officeDocument/2006/relationships/slideLayout" Target="../slideLayouts/slideLayout24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99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ransition/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600"/>
        </a:spcAft>
        <a:defRPr sz="2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600"/>
        </a:spcAft>
        <a:defRPr sz="2000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600"/>
        </a:spcAft>
        <a:defRPr sz="2000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600"/>
        </a:spcAft>
        <a:defRPr sz="2000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600"/>
        </a:spcAft>
        <a:defRPr sz="20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ts val="600"/>
        </a:spcBef>
        <a:spcAft>
          <a:spcPts val="60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7813" algn="l" rtl="0" eaLnBrk="1" fontAlgn="base" hangingPunct="1">
        <a:spcBef>
          <a:spcPts val="600"/>
        </a:spcBef>
        <a:spcAft>
          <a:spcPts val="60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808038" indent="-265113" algn="l" rtl="0" eaLnBrk="1" fontAlgn="base" hangingPunct="1">
        <a:spcBef>
          <a:spcPts val="600"/>
        </a:spcBef>
        <a:spcAft>
          <a:spcPts val="60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073150" indent="-265113" algn="l" rtl="0" eaLnBrk="1" fontAlgn="base" hangingPunct="1">
        <a:spcBef>
          <a:spcPts val="600"/>
        </a:spcBef>
        <a:spcAft>
          <a:spcPts val="60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1338263" indent="-265113" algn="l" rtl="0" eaLnBrk="1" fontAlgn="base" hangingPunct="1">
        <a:spcBef>
          <a:spcPts val="600"/>
        </a:spcBef>
        <a:spcAft>
          <a:spcPts val="60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68763"/>
            <a:ext cx="10972800" cy="485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619CAE-4925-4925-9AE3-0172737656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3984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386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2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  <p:sldLayoutId id="2147484199" r:id="rId13"/>
    <p:sldLayoutId id="2147484200" r:id="rId14"/>
    <p:sldLayoutId id="2147484201" r:id="rId15"/>
    <p:sldLayoutId id="2147484202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68763"/>
            <a:ext cx="10972800" cy="485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DD2F643-E483-44D7-840C-5820A939A1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3984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386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3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  <p:sldLayoutId id="2147484216" r:id="rId13"/>
    <p:sldLayoutId id="2147484217" r:id="rId14"/>
    <p:sldLayoutId id="2147484218" r:id="rId15"/>
    <p:sldLayoutId id="2147484219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68763"/>
            <a:ext cx="10972800" cy="485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6098A7B-242E-4A5C-A12B-AAE2A931866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3984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386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6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  <p:sldLayoutId id="2147484233" r:id="rId13"/>
    <p:sldLayoutId id="2147484234" r:id="rId14"/>
    <p:sldLayoutId id="2147484235" r:id="rId15"/>
    <p:sldLayoutId id="2147484236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68763"/>
            <a:ext cx="10972800" cy="485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0CF9343-85FB-423E-93BA-4ECB991FE9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3984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386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7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  <p:sldLayoutId id="2147484249" r:id="rId12"/>
    <p:sldLayoutId id="2147484250" r:id="rId13"/>
    <p:sldLayoutId id="2147484251" r:id="rId14"/>
    <p:sldLayoutId id="2147484252" r:id="rId15"/>
    <p:sldLayoutId id="2147484253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68763"/>
            <a:ext cx="10972800" cy="485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3D1BE2A-DFA1-40C3-8AE3-2A55D948C0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3984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386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7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  <p:sldLayoutId id="2147484267" r:id="rId13"/>
    <p:sldLayoutId id="2147484268" r:id="rId14"/>
    <p:sldLayoutId id="2147484269" r:id="rId15"/>
    <p:sldLayoutId id="2147484270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68763"/>
            <a:ext cx="10972800" cy="485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9543A8E-FE49-4F9B-9317-45A61078FC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3984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386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3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  <p:sldLayoutId id="2147484283" r:id="rId12"/>
    <p:sldLayoutId id="2147484284" r:id="rId13"/>
    <p:sldLayoutId id="2147484285" r:id="rId14"/>
    <p:sldLayoutId id="2147484286" r:id="rId15"/>
    <p:sldLayoutId id="2147484287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68763"/>
            <a:ext cx="10972800" cy="485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7745D26-877D-4E9A-8B1E-3C8F770504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3984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386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6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  <p:sldLayoutId id="2147484408" r:id="rId12"/>
    <p:sldLayoutId id="2147484409" r:id="rId13"/>
    <p:sldLayoutId id="2147484410" r:id="rId14"/>
    <p:sldLayoutId id="2147484411" r:id="rId15"/>
    <p:sldLayoutId id="2147484412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14917" y="274637"/>
            <a:ext cx="107674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14917" y="1600202"/>
            <a:ext cx="107674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4917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61FBE4-74C5-4DC4-A72A-D7D8EE6A9426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47200" y="142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91005E-7593-4761-969C-1CF9DA0C00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051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53" r:id="rId12"/>
    <p:sldLayoutId id="2147484454" r:id="rId13"/>
    <p:sldLayoutId id="2147484455" r:id="rId14"/>
    <p:sldLayoutId id="2147484457" r:id="rId15"/>
    <p:sldLayoutId id="2147484458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0BBA6-1E21-46F9-B3BE-FF211756C598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17238-41D8-4969-8305-4C6D57FBF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17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14917" y="274637"/>
            <a:ext cx="107674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14917" y="1600202"/>
            <a:ext cx="107674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4917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87F31E-F0E2-417E-AD04-1D7A93BFBB57}" type="datetime1">
              <a:rPr lang="ru-RU" smtClean="0"/>
              <a:t>22.04.2019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47200" y="142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91005E-7593-4761-969C-1CF9DA0C00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27" y="5301208"/>
            <a:ext cx="2495551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10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39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1A970-1D82-4D13-AF72-8369665A7F82}" type="datetime1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7F153-771D-49F9-9941-7596FD45C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67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68763"/>
            <a:ext cx="10972800" cy="485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81E6DF3-2318-4380-BE80-E139792D18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3984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386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5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  <p:sldLayoutId id="2147483982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68763"/>
            <a:ext cx="10972800" cy="485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EA669D3-CD08-4DCA-A2F2-D1351ABF81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3984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386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1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68763"/>
            <a:ext cx="10972800" cy="485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B630126-4FAC-4537-B4C7-8B34940217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3984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386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5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68763"/>
            <a:ext cx="10972800" cy="485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6C8B180-A317-49B8-887B-40F3E022CC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3984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386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7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  <p:sldLayoutId id="2147484148" r:id="rId13"/>
    <p:sldLayoutId id="2147484149" r:id="rId14"/>
    <p:sldLayoutId id="2147484150" r:id="rId15"/>
    <p:sldLayoutId id="2147484151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68763"/>
            <a:ext cx="10972800" cy="485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FEA261A-F48F-4B69-A202-C78CCABC5A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3984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386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7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68763"/>
            <a:ext cx="10972800" cy="4857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36715E-93F2-4C8C-AB23-6FCA2381F7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3984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386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1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  <p:sldLayoutId id="2147484185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7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2.xml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2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88.jp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7.xml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svg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chart" Target="../charts/chart2.xml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237.xml"/><Relationship Id="rId11" Type="http://schemas.openxmlformats.org/officeDocument/2006/relationships/image" Target="../media/image10.svg"/><Relationship Id="rId24" Type="http://schemas.openxmlformats.org/officeDocument/2006/relationships/image" Target="../media/image22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13.png"/><Relationship Id="rId9" Type="http://schemas.openxmlformats.org/officeDocument/2006/relationships/image" Target="../media/image8.svg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101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7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113.jpeg"/><Relationship Id="rId4" Type="http://schemas.openxmlformats.org/officeDocument/2006/relationships/image" Target="../media/image1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37.xml"/><Relationship Id="rId4" Type="http://schemas.openxmlformats.org/officeDocument/2006/relationships/image" Target="../media/image11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7.xml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12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7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279576" y="1740794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sz="2800" b="0" dirty="0"/>
          </a:p>
          <a:p>
            <a:endParaRPr lang="ru-RU" sz="2800" b="0" dirty="0"/>
          </a:p>
          <a:p>
            <a:r>
              <a:rPr lang="ru-RU" sz="2800" b="0" dirty="0"/>
              <a:t> </a:t>
            </a:r>
            <a:r>
              <a:rPr lang="ru-RU" sz="3200" dirty="0"/>
              <a:t>Отчёт о деятельности органов исполнительной власти </a:t>
            </a:r>
          </a:p>
          <a:p>
            <a:r>
              <a:rPr lang="ru-RU" sz="3200" dirty="0"/>
              <a:t>Республики Татарстан </a:t>
            </a:r>
          </a:p>
          <a:p>
            <a:r>
              <a:rPr lang="ru-RU" sz="3200" dirty="0"/>
              <a:t>за 201</a:t>
            </a:r>
            <a:r>
              <a:rPr lang="en-US" sz="3200" dirty="0"/>
              <a:t>8</a:t>
            </a:r>
            <a:r>
              <a:rPr lang="ru-RU" sz="3200" dirty="0"/>
              <a:t> год </a:t>
            </a:r>
          </a:p>
          <a:p>
            <a:endParaRPr lang="ru-RU" sz="2800" b="0" dirty="0"/>
          </a:p>
          <a:p>
            <a:r>
              <a:rPr lang="ru-RU" sz="2400" b="0" dirty="0"/>
              <a:t>Премьер-министр Республики Татарстан </a:t>
            </a:r>
          </a:p>
          <a:p>
            <a:r>
              <a:rPr lang="ru-RU" sz="2400" b="0" dirty="0"/>
              <a:t>Алексей Валерьевич </a:t>
            </a:r>
            <a:r>
              <a:rPr lang="ru-RU" sz="2400" b="0" dirty="0" err="1"/>
              <a:t>Песошин</a:t>
            </a:r>
            <a:endParaRPr lang="ru-RU" sz="2400" b="0" dirty="0"/>
          </a:p>
          <a:p>
            <a:r>
              <a:rPr lang="ru-RU" sz="2400" b="0" dirty="0"/>
              <a:t>22 апреля 201</a:t>
            </a:r>
            <a:r>
              <a:rPr lang="en-US" sz="2400" b="0" dirty="0"/>
              <a:t>9</a:t>
            </a:r>
            <a:r>
              <a:rPr lang="ru-RU" sz="2400" b="0" dirty="0"/>
              <a:t> года </a:t>
            </a:r>
            <a:endParaRPr lang="ru-RU" sz="2400" dirty="0"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7408" y="2135"/>
            <a:ext cx="8173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+mj-lt"/>
                <a:ea typeface="+mj-ea"/>
                <a:cs typeface="+mj-cs"/>
              </a:rPr>
              <a:t>Спортивная</a:t>
            </a:r>
            <a:r>
              <a:rPr lang="ru-RU" sz="2100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2800" b="1" dirty="0">
                <a:latin typeface="+mj-lt"/>
                <a:ea typeface="+mj-ea"/>
                <a:cs typeface="+mj-cs"/>
              </a:rPr>
              <a:t>инфраструктура</a:t>
            </a:r>
            <a:endParaRPr lang="ru-RU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79160" y="1074228"/>
            <a:ext cx="6030866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/>
              <a:t>В 2018 году </a:t>
            </a:r>
            <a:r>
              <a:rPr lang="ru-RU" dirty="0">
                <a:solidFill>
                  <a:prstClr val="black"/>
                </a:solidFill>
              </a:rPr>
              <a:t>построено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ru-RU" sz="1500" dirty="0">
                <a:solidFill>
                  <a:prstClr val="black"/>
                </a:solidFill>
              </a:rPr>
              <a:t>  </a:t>
            </a:r>
          </a:p>
          <a:p>
            <a:r>
              <a:rPr lang="ru-RU" b="1" dirty="0">
                <a:solidFill>
                  <a:srgbClr val="3D954C"/>
                </a:solidFill>
              </a:rPr>
              <a:t>85</a:t>
            </a:r>
            <a:r>
              <a:rPr lang="ru-RU" b="1" dirty="0">
                <a:solidFill>
                  <a:srgbClr val="009900"/>
                </a:solidFill>
              </a:rPr>
              <a:t> </a:t>
            </a:r>
            <a:r>
              <a:rPr lang="ru-RU" dirty="0"/>
              <a:t>универсальных спортивных площадок   </a:t>
            </a:r>
            <a:endParaRPr lang="en-US" dirty="0"/>
          </a:p>
          <a:p>
            <a:r>
              <a:rPr lang="ru-RU" b="1" dirty="0">
                <a:solidFill>
                  <a:srgbClr val="3D954C"/>
                </a:solidFill>
              </a:rPr>
              <a:t>11</a:t>
            </a:r>
            <a:r>
              <a:rPr lang="en-US" b="1" dirty="0">
                <a:solidFill>
                  <a:srgbClr val="3D954C"/>
                </a:solidFill>
              </a:rPr>
              <a:t> </a:t>
            </a:r>
            <a:r>
              <a:rPr lang="ru-RU" dirty="0"/>
              <a:t>хоккейных коробок</a:t>
            </a:r>
          </a:p>
          <a:p>
            <a:r>
              <a:rPr lang="ru-RU" b="1" dirty="0">
                <a:solidFill>
                  <a:srgbClr val="3D954C"/>
                </a:solidFill>
              </a:rPr>
              <a:t>16</a:t>
            </a:r>
            <a:r>
              <a:rPr lang="ru-RU" dirty="0"/>
              <a:t>  блочных модульных лыжных баз </a:t>
            </a:r>
            <a:endParaRPr lang="en-US" dirty="0"/>
          </a:p>
          <a:p>
            <a:r>
              <a:rPr lang="ru-RU" b="1" dirty="0">
                <a:solidFill>
                  <a:srgbClr val="3D954C"/>
                </a:solidFill>
              </a:rPr>
              <a:t>5</a:t>
            </a:r>
            <a:r>
              <a:rPr lang="ru-RU" dirty="0"/>
              <a:t> универсальных спортивных залов </a:t>
            </a:r>
          </a:p>
          <a:p>
            <a:r>
              <a:rPr lang="ru-RU" b="1" dirty="0">
                <a:solidFill>
                  <a:srgbClr val="3D954C"/>
                </a:solidFill>
              </a:rPr>
              <a:t>10</a:t>
            </a:r>
            <a:r>
              <a:rPr lang="ru-RU" dirty="0"/>
              <a:t> крытых плавательных бассейнов</a:t>
            </a:r>
          </a:p>
          <a:p>
            <a:r>
              <a:rPr lang="ru-RU" b="1" dirty="0">
                <a:solidFill>
                  <a:srgbClr val="3D954C"/>
                </a:solidFill>
              </a:rPr>
              <a:t>1 </a:t>
            </a:r>
            <a:r>
              <a:rPr lang="ru-RU" dirty="0"/>
              <a:t>футбольное поле с искусственным покрытием</a:t>
            </a:r>
          </a:p>
          <a:p>
            <a:r>
              <a:rPr lang="ru-RU" b="1" dirty="0">
                <a:solidFill>
                  <a:srgbClr val="3D954C"/>
                </a:solidFill>
              </a:rPr>
              <a:t>2</a:t>
            </a:r>
            <a:r>
              <a:rPr lang="ru-RU" dirty="0"/>
              <a:t> ледовых дворца с искусственным льдом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ru-RU" b="1" dirty="0"/>
              <a:t>В 201</a:t>
            </a:r>
            <a:r>
              <a:rPr lang="en-US" b="1" dirty="0"/>
              <a:t>9</a:t>
            </a:r>
            <a:r>
              <a:rPr lang="ru-RU" b="1" dirty="0"/>
              <a:t> году</a:t>
            </a:r>
            <a:r>
              <a:rPr lang="en-US" b="1" dirty="0"/>
              <a:t> </a:t>
            </a:r>
            <a:r>
              <a:rPr lang="ru-RU" dirty="0"/>
              <a:t>планируется построить</a:t>
            </a:r>
            <a:r>
              <a:rPr lang="en-US" dirty="0"/>
              <a:t>:</a:t>
            </a:r>
            <a:endParaRPr lang="ru-RU" dirty="0"/>
          </a:p>
          <a:p>
            <a:r>
              <a:rPr lang="ru-RU" b="1" dirty="0">
                <a:solidFill>
                  <a:srgbClr val="3D954C"/>
                </a:solidFill>
              </a:rPr>
              <a:t>105</a:t>
            </a:r>
            <a:r>
              <a:rPr lang="ru-RU" b="1" dirty="0"/>
              <a:t> </a:t>
            </a:r>
            <a:r>
              <a:rPr lang="ru-RU" dirty="0"/>
              <a:t>спортивных площадок   </a:t>
            </a:r>
            <a:endParaRPr lang="en-US" dirty="0"/>
          </a:p>
          <a:p>
            <a:r>
              <a:rPr lang="ru-RU" b="1" dirty="0">
                <a:solidFill>
                  <a:srgbClr val="3D954C"/>
                </a:solidFill>
              </a:rPr>
              <a:t>8</a:t>
            </a:r>
            <a:r>
              <a:rPr lang="en-US" b="1" dirty="0">
                <a:solidFill>
                  <a:srgbClr val="3D954C"/>
                </a:solidFill>
              </a:rPr>
              <a:t> </a:t>
            </a:r>
            <a:r>
              <a:rPr lang="ru-RU" dirty="0"/>
              <a:t>блочных модульных лыжных баз</a:t>
            </a:r>
            <a:endParaRPr lang="ru-RU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prstClr val="black"/>
              </a:solidFill>
            </a:endParaRPr>
          </a:p>
          <a:p>
            <a:r>
              <a:rPr lang="ru-RU" sz="1500" dirty="0">
                <a:solidFill>
                  <a:prstClr val="black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1028" name="Picture 4" descr="https://downloader.disk.yandex.ru/preview/c4dc3127295c80e8d56b206a470b1e7694d19ba839ef748c4496c93b2ee2c5b8/5ca38d87/Jjvw5jC7xNgeNycbEhc-xKV4Mw8Q93F8CRFBbdufAmRIPVjVeDCS2Px3YwLEb9MfcNRP8EbC6AWmlMmdo0v3Bg%3D%3D?uid=0&amp;filename=print_4533387_3354229.jpg&amp;disposition=inline&amp;hash=&amp;limit=0&amp;content_type=image%2Fjpeg&amp;tknv=v2&amp;size=1920x8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3" y="2840037"/>
            <a:ext cx="3013976" cy="19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78" y="760385"/>
            <a:ext cx="2992181" cy="1857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5" b="6796"/>
          <a:stretch/>
        </p:blipFill>
        <p:spPr>
          <a:xfrm>
            <a:off x="842283" y="5003867"/>
            <a:ext cx="3013732" cy="16968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71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9416" y="13278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cs typeface="Arial" pitchFamily="34" charset="0"/>
              </a:rPr>
              <a:t>Дошкольное образование </a:t>
            </a:r>
            <a:endParaRPr lang="ru-RU" sz="21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15880" y="1077989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2018 году</a:t>
            </a:r>
            <a:r>
              <a:rPr lang="en-US" b="1" dirty="0"/>
              <a:t> </a:t>
            </a:r>
            <a:r>
              <a:rPr lang="ru-RU" dirty="0"/>
              <a:t>завершено строительство </a:t>
            </a:r>
          </a:p>
          <a:p>
            <a:r>
              <a:rPr lang="ru-RU" b="1" dirty="0">
                <a:solidFill>
                  <a:srgbClr val="009900"/>
                </a:solidFill>
              </a:rPr>
              <a:t>7</a:t>
            </a:r>
            <a:r>
              <a:rPr lang="ru-RU" dirty="0"/>
              <a:t> дошкольных образовательных учреждений на </a:t>
            </a:r>
            <a:r>
              <a:rPr lang="ru-RU" b="1" dirty="0">
                <a:solidFill>
                  <a:srgbClr val="009900"/>
                </a:solidFill>
              </a:rPr>
              <a:t>785 мест </a:t>
            </a:r>
          </a:p>
          <a:p>
            <a:r>
              <a:rPr lang="ru-RU" dirty="0"/>
              <a:t>в </a:t>
            </a:r>
            <a:r>
              <a:rPr lang="ru-RU" b="1" dirty="0">
                <a:solidFill>
                  <a:srgbClr val="009900"/>
                </a:solidFill>
              </a:rPr>
              <a:t>7 </a:t>
            </a:r>
            <a:r>
              <a:rPr lang="ru-RU" dirty="0"/>
              <a:t>муниципальных образованиях Республики Татарстан</a:t>
            </a:r>
            <a:endParaRPr lang="en-US" dirty="0"/>
          </a:p>
          <a:p>
            <a:endParaRPr lang="en-US" b="1" dirty="0"/>
          </a:p>
          <a:p>
            <a:r>
              <a:rPr lang="ru-RU" b="1" dirty="0"/>
              <a:t>В 2019 году</a:t>
            </a:r>
            <a:r>
              <a:rPr lang="en-US" b="1" dirty="0"/>
              <a:t> </a:t>
            </a:r>
            <a:r>
              <a:rPr lang="ru-RU" dirty="0"/>
              <a:t>открылись </a:t>
            </a:r>
            <a:r>
              <a:rPr lang="ru-RU" b="1" dirty="0" smtClean="0">
                <a:solidFill>
                  <a:srgbClr val="009900"/>
                </a:solidFill>
              </a:rPr>
              <a:t>2 </a:t>
            </a:r>
            <a:r>
              <a:rPr lang="ru-RU" dirty="0"/>
              <a:t>новых детских сада</a:t>
            </a:r>
          </a:p>
          <a:p>
            <a:endParaRPr lang="en-US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4"/>
          <a:stretch/>
        </p:blipFill>
        <p:spPr bwMode="auto">
          <a:xfrm>
            <a:off x="1027840" y="2810060"/>
            <a:ext cx="3057056" cy="186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40" y="609729"/>
            <a:ext cx="3057056" cy="21322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068960"/>
            <a:ext cx="4504726" cy="27905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40" y="4739524"/>
            <a:ext cx="3057056" cy="20585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82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7408" y="-227685"/>
            <a:ext cx="82089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b="1" dirty="0">
                <a:solidFill>
                  <a:prstClr val="black"/>
                </a:solidFill>
                <a:cs typeface="Arial" pitchFamily="34" charset="0"/>
              </a:rPr>
              <a:t>Строительство и капитальный ремонт школ </a:t>
            </a:r>
            <a:endParaRPr lang="ru-RU" sz="2800" b="1" dirty="0">
              <a:solidFill>
                <a:srgbClr val="00CC00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67808" y="1052736"/>
            <a:ext cx="67687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2018 году</a:t>
            </a:r>
          </a:p>
          <a:p>
            <a:r>
              <a:rPr lang="ru-RU" b="1" dirty="0"/>
              <a:t>построено</a:t>
            </a:r>
            <a:r>
              <a:rPr lang="ru-RU" dirty="0"/>
              <a:t> </a:t>
            </a:r>
            <a:r>
              <a:rPr lang="ru-RU" b="1" dirty="0">
                <a:solidFill>
                  <a:srgbClr val="009900"/>
                </a:solidFill>
              </a:rPr>
              <a:t>10 школ</a:t>
            </a:r>
            <a:r>
              <a:rPr lang="ru-RU" dirty="0"/>
              <a:t>: </a:t>
            </a:r>
          </a:p>
          <a:p>
            <a:r>
              <a:rPr lang="ru-RU" dirty="0"/>
              <a:t>1 школа в Набережных Челнах – на </a:t>
            </a:r>
            <a:r>
              <a:rPr lang="ru-RU" b="1" dirty="0">
                <a:solidFill>
                  <a:srgbClr val="009900"/>
                </a:solidFill>
              </a:rPr>
              <a:t>1 224 места</a:t>
            </a:r>
            <a:endParaRPr lang="ru-RU" dirty="0"/>
          </a:p>
          <a:p>
            <a:r>
              <a:rPr lang="ru-RU" dirty="0"/>
              <a:t>в Казани – 2 школы на </a:t>
            </a:r>
            <a:r>
              <a:rPr lang="ru-RU" b="1" dirty="0">
                <a:solidFill>
                  <a:srgbClr val="009900"/>
                </a:solidFill>
              </a:rPr>
              <a:t>1 224 места </a:t>
            </a:r>
            <a:r>
              <a:rPr lang="ru-RU" dirty="0"/>
              <a:t>и</a:t>
            </a:r>
            <a:r>
              <a:rPr lang="ru-RU" b="1" dirty="0">
                <a:solidFill>
                  <a:srgbClr val="009900"/>
                </a:solidFill>
              </a:rPr>
              <a:t> </a:t>
            </a:r>
            <a:r>
              <a:rPr lang="ru-RU" dirty="0" smtClean="0"/>
              <a:t>1 </a:t>
            </a:r>
            <a:r>
              <a:rPr lang="ru-RU" dirty="0"/>
              <a:t>школа – на</a:t>
            </a:r>
            <a:r>
              <a:rPr lang="ru-RU" b="1" dirty="0">
                <a:solidFill>
                  <a:srgbClr val="009900"/>
                </a:solidFill>
              </a:rPr>
              <a:t> 800 мест</a:t>
            </a:r>
          </a:p>
          <a:p>
            <a:r>
              <a:rPr lang="ru-RU" dirty="0"/>
              <a:t>в Нижнекамске – 1 школа на </a:t>
            </a:r>
            <a:r>
              <a:rPr lang="ru-RU" b="1" dirty="0">
                <a:solidFill>
                  <a:srgbClr val="009900"/>
                </a:solidFill>
              </a:rPr>
              <a:t>800 мест</a:t>
            </a:r>
            <a:endParaRPr lang="ru-RU" dirty="0"/>
          </a:p>
          <a:p>
            <a:r>
              <a:rPr lang="ru-RU" dirty="0"/>
              <a:t>в </a:t>
            </a:r>
            <a:r>
              <a:rPr lang="ru-RU" dirty="0" err="1"/>
              <a:t>Черемшанском</a:t>
            </a:r>
            <a:r>
              <a:rPr lang="ru-RU" dirty="0"/>
              <a:t> районе - 2 школы по </a:t>
            </a:r>
            <a:r>
              <a:rPr lang="ru-RU" b="1" dirty="0">
                <a:solidFill>
                  <a:srgbClr val="009900"/>
                </a:solidFill>
              </a:rPr>
              <a:t>15 мест</a:t>
            </a:r>
          </a:p>
          <a:p>
            <a:r>
              <a:rPr lang="ru-RU" dirty="0"/>
              <a:t>в Буинском районе – 1 школа на </a:t>
            </a:r>
            <a:r>
              <a:rPr lang="ru-RU" b="1" dirty="0">
                <a:solidFill>
                  <a:srgbClr val="009900"/>
                </a:solidFill>
              </a:rPr>
              <a:t>100 мест</a:t>
            </a:r>
          </a:p>
          <a:p>
            <a:r>
              <a:rPr lang="ru-RU" dirty="0"/>
              <a:t>в </a:t>
            </a:r>
            <a:r>
              <a:rPr lang="ru-RU" dirty="0" err="1"/>
              <a:t>Алькеевском</a:t>
            </a:r>
            <a:r>
              <a:rPr lang="ru-RU" dirty="0"/>
              <a:t> районе – 1 школа с ДОУ на </a:t>
            </a:r>
            <a:r>
              <a:rPr lang="ru-RU" b="1" dirty="0">
                <a:solidFill>
                  <a:srgbClr val="009900"/>
                </a:solidFill>
              </a:rPr>
              <a:t>100 мест</a:t>
            </a:r>
            <a:r>
              <a:rPr lang="en-US" b="1" dirty="0">
                <a:solidFill>
                  <a:srgbClr val="009900"/>
                </a:solidFill>
              </a:rPr>
              <a:t> (80/20)</a:t>
            </a:r>
            <a:endParaRPr lang="ru-RU" b="1" dirty="0">
              <a:solidFill>
                <a:srgbClr val="009900"/>
              </a:solidFill>
            </a:endParaRPr>
          </a:p>
          <a:p>
            <a:r>
              <a:rPr lang="ru-RU" dirty="0"/>
              <a:t>в </a:t>
            </a:r>
            <a:r>
              <a:rPr lang="ru-RU" dirty="0" err="1"/>
              <a:t>Агрызском</a:t>
            </a:r>
            <a:r>
              <a:rPr lang="ru-RU" dirty="0"/>
              <a:t> районе - 1 школа с ДОУ на </a:t>
            </a:r>
            <a:r>
              <a:rPr lang="ru-RU" b="1" dirty="0">
                <a:solidFill>
                  <a:srgbClr val="009900"/>
                </a:solidFill>
              </a:rPr>
              <a:t>30 мест (15</a:t>
            </a:r>
            <a:r>
              <a:rPr lang="en-US" b="1" dirty="0">
                <a:solidFill>
                  <a:srgbClr val="009900"/>
                </a:solidFill>
              </a:rPr>
              <a:t>/15)</a:t>
            </a:r>
            <a:endParaRPr lang="ru-RU" b="1" dirty="0">
              <a:solidFill>
                <a:srgbClr val="009900"/>
              </a:solidFill>
            </a:endParaRPr>
          </a:p>
          <a:p>
            <a:endParaRPr lang="ru-RU" b="1" dirty="0">
              <a:solidFill>
                <a:srgbClr val="009900"/>
              </a:solidFill>
            </a:endParaRPr>
          </a:p>
          <a:p>
            <a:r>
              <a:rPr lang="ru-RU" b="1" dirty="0"/>
              <a:t>отремонтировано:</a:t>
            </a:r>
          </a:p>
          <a:p>
            <a:r>
              <a:rPr lang="ru-RU" b="1" dirty="0">
                <a:solidFill>
                  <a:srgbClr val="009900"/>
                </a:solidFill>
              </a:rPr>
              <a:t>16</a:t>
            </a:r>
            <a:r>
              <a:rPr lang="ru-RU" b="1" dirty="0"/>
              <a:t> </a:t>
            </a:r>
            <a:r>
              <a:rPr lang="ru-RU" dirty="0"/>
              <a:t>муниципальных общеобразовательных школ, </a:t>
            </a:r>
          </a:p>
          <a:p>
            <a:r>
              <a:rPr lang="ru-RU" b="1" dirty="0">
                <a:solidFill>
                  <a:srgbClr val="009900"/>
                </a:solidFill>
              </a:rPr>
              <a:t>4 </a:t>
            </a:r>
            <a:r>
              <a:rPr lang="ru-RU" dirty="0"/>
              <a:t>специальные (коррекционные) школы,</a:t>
            </a:r>
          </a:p>
          <a:p>
            <a:r>
              <a:rPr lang="ru-RU" b="1" dirty="0">
                <a:solidFill>
                  <a:srgbClr val="009900"/>
                </a:solidFill>
              </a:rPr>
              <a:t>8</a:t>
            </a:r>
            <a:r>
              <a:rPr lang="ru-RU" dirty="0"/>
              <a:t> кадетских школ</a:t>
            </a:r>
          </a:p>
          <a:p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40" y="4710418"/>
            <a:ext cx="2747420" cy="206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40" y="717120"/>
            <a:ext cx="2736304" cy="205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5"/>
          <a:stretch/>
        </p:blipFill>
        <p:spPr>
          <a:xfrm>
            <a:off x="897740" y="2914541"/>
            <a:ext cx="2736304" cy="164133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30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9707" y="112463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cs typeface="Arial" pitchFamily="34" charset="0"/>
              </a:rPr>
              <a:t>Дополнительное образование детей</a:t>
            </a:r>
            <a:endParaRPr lang="ru-RU" sz="2800" b="1" dirty="0">
              <a:solidFill>
                <a:srgbClr val="00CC00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7928" y="1429275"/>
            <a:ext cx="640871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9900"/>
                </a:solidFill>
              </a:rPr>
              <a:t>81,9%</a:t>
            </a:r>
            <a:r>
              <a:rPr lang="ru-RU" dirty="0">
                <a:solidFill>
                  <a:srgbClr val="009900"/>
                </a:solidFill>
              </a:rPr>
              <a:t>  - </a:t>
            </a:r>
            <a:r>
              <a:rPr lang="ru-RU" dirty="0"/>
              <a:t>охват детей в возрасте от 5 до 18 лет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Функционируют</a:t>
            </a:r>
            <a:r>
              <a:rPr lang="ru-RU" dirty="0"/>
              <a:t>:</a:t>
            </a:r>
          </a:p>
          <a:p>
            <a:r>
              <a:rPr lang="ru-RU" sz="2000" b="1" dirty="0">
                <a:solidFill>
                  <a:srgbClr val="009900"/>
                </a:solidFill>
              </a:rPr>
              <a:t>3</a:t>
            </a:r>
            <a:r>
              <a:rPr lang="ru-RU" dirty="0"/>
              <a:t> детских технопарка «</a:t>
            </a:r>
            <a:r>
              <a:rPr lang="ru-RU" dirty="0" err="1"/>
              <a:t>Кванториум</a:t>
            </a:r>
            <a:r>
              <a:rPr lang="ru-RU" dirty="0"/>
              <a:t>» </a:t>
            </a:r>
            <a:r>
              <a:rPr lang="ru-RU" dirty="0" smtClean="0"/>
              <a:t>в </a:t>
            </a:r>
            <a:r>
              <a:rPr lang="ru-RU" dirty="0"/>
              <a:t>Альметьевске, Нижнекамске и Набережных Челнах</a:t>
            </a:r>
          </a:p>
          <a:p>
            <a:r>
              <a:rPr lang="ru-RU" sz="2000" b="1" dirty="0">
                <a:solidFill>
                  <a:srgbClr val="009900"/>
                </a:solidFill>
              </a:rPr>
              <a:t>9</a:t>
            </a:r>
            <a:r>
              <a:rPr lang="ru-RU" dirty="0"/>
              <a:t> опорных муниципальных центров по развитию технического творчества</a:t>
            </a:r>
          </a:p>
          <a:p>
            <a:r>
              <a:rPr lang="ru-RU" sz="2000" b="1" dirty="0">
                <a:solidFill>
                  <a:srgbClr val="009900"/>
                </a:solidFill>
              </a:rPr>
              <a:t>8</a:t>
            </a:r>
            <a:r>
              <a:rPr lang="ru-RU" dirty="0"/>
              <a:t> муниципальных опорных площадок по развитию туристско-краеведческой направленности</a:t>
            </a:r>
          </a:p>
          <a:p>
            <a:r>
              <a:rPr lang="ru-RU" sz="2000" b="1" dirty="0">
                <a:solidFill>
                  <a:srgbClr val="009900"/>
                </a:solidFill>
              </a:rPr>
              <a:t>4</a:t>
            </a:r>
            <a:r>
              <a:rPr lang="ru-RU" dirty="0"/>
              <a:t> интерактивных музея</a:t>
            </a:r>
          </a:p>
          <a:p>
            <a:endParaRPr lang="ru-RU" dirty="0"/>
          </a:p>
          <a:p>
            <a:r>
              <a:rPr lang="ru-RU" dirty="0"/>
              <a:t>Создано </a:t>
            </a:r>
            <a:r>
              <a:rPr lang="ru-RU" b="1" dirty="0">
                <a:solidFill>
                  <a:srgbClr val="009900"/>
                </a:solidFill>
              </a:rPr>
              <a:t>9</a:t>
            </a:r>
            <a:r>
              <a:rPr lang="ru-RU" dirty="0"/>
              <a:t> муниципальных опорных площадок по развитию промышленной робототехники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94" y="721175"/>
            <a:ext cx="4030686" cy="26037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4" y="3520208"/>
            <a:ext cx="4030686" cy="26871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87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839416" y="-22930"/>
            <a:ext cx="11161240" cy="1322786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sz="2800" b="1" dirty="0">
                <a:latin typeface="+mj-lt"/>
                <a:ea typeface="+mj-ea"/>
                <a:cs typeface="Arial" charset="0"/>
              </a:rPr>
              <a:t>Достигнутые показатели уровня заработной платы работников бюджетной сферы</a:t>
            </a:r>
            <a:endParaRPr lang="ru-RU" sz="1800" b="1" i="1" dirty="0">
              <a:latin typeface="+mj-lt"/>
              <a:ea typeface="+mj-ea"/>
              <a:cs typeface="Arial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8746559"/>
              </p:ext>
            </p:extLst>
          </p:nvPr>
        </p:nvGraphicFramePr>
        <p:xfrm>
          <a:off x="1559496" y="1052736"/>
          <a:ext cx="8928992" cy="5238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6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7408" y="-7828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cs typeface="Arial" pitchFamily="34" charset="0"/>
              </a:rPr>
              <a:t>Общее образование</a:t>
            </a:r>
            <a:endParaRPr lang="ru-RU" sz="21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75920" y="2132856"/>
            <a:ext cx="6816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Динамика </a:t>
            </a:r>
            <a:r>
              <a:rPr lang="ru-RU" dirty="0" err="1"/>
              <a:t>высокобалльных</a:t>
            </a:r>
            <a:r>
              <a:rPr lang="ru-RU" dirty="0"/>
              <a:t> результатов ЕГЭ:</a:t>
            </a:r>
          </a:p>
          <a:p>
            <a:r>
              <a:rPr lang="ru-RU" b="1" dirty="0">
                <a:solidFill>
                  <a:srgbClr val="009900"/>
                </a:solidFill>
              </a:rPr>
              <a:t>+ 3,48% (10 140 учащихся)</a:t>
            </a:r>
          </a:p>
          <a:p>
            <a:endParaRPr lang="ru-RU" b="1" dirty="0">
              <a:solidFill>
                <a:srgbClr val="009900"/>
              </a:solidFill>
            </a:endParaRPr>
          </a:p>
          <a:p>
            <a:r>
              <a:rPr lang="ru-RU" b="1" dirty="0">
                <a:solidFill>
                  <a:srgbClr val="009900"/>
                </a:solidFill>
              </a:rPr>
              <a:t>3 место в Российской Федерации</a:t>
            </a:r>
          </a:p>
          <a:p>
            <a:pPr algn="just"/>
            <a:r>
              <a:rPr lang="ru-RU" dirty="0"/>
              <a:t>по итогам заключительного </a:t>
            </a:r>
            <a:r>
              <a:rPr lang="en-US" dirty="0" smtClean="0"/>
              <a:t> </a:t>
            </a:r>
            <a:r>
              <a:rPr lang="ru-RU" dirty="0" smtClean="0"/>
              <a:t>этапа Всероссийской </a:t>
            </a:r>
            <a:endParaRPr lang="ru-RU" dirty="0"/>
          </a:p>
          <a:p>
            <a:pPr algn="just"/>
            <a:r>
              <a:rPr lang="ru-RU" dirty="0"/>
              <a:t>олимпиады школьников</a:t>
            </a:r>
          </a:p>
          <a:p>
            <a:endParaRPr lang="ru-RU" b="1" dirty="0"/>
          </a:p>
          <a:p>
            <a:r>
              <a:rPr lang="ru-RU" b="1" dirty="0">
                <a:solidFill>
                  <a:srgbClr val="009900"/>
                </a:solidFill>
              </a:rPr>
              <a:t>139 человек </a:t>
            </a:r>
            <a:r>
              <a:rPr lang="ru-RU" dirty="0"/>
              <a:t>- число </a:t>
            </a:r>
            <a:r>
              <a:rPr lang="ru-RU" dirty="0" smtClean="0"/>
              <a:t>победителей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ru-RU" dirty="0"/>
              <a:t>призеров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44" y="691492"/>
            <a:ext cx="4104456" cy="3209335"/>
          </a:xfrm>
          <a:prstGeom prst="rect">
            <a:avLst/>
          </a:prstGeom>
        </p:spPr>
      </p:pic>
      <p:sp>
        <p:nvSpPr>
          <p:cNvPr id="8" name="AutoShape 2" descr="http://baltaci.ru/resize/shd/images/uploads/news/2018/1/24/b2ca1d8fb6328e7cd22e5eee5088c2ff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baltaci.ru/resize/shd/images/uploads/news/2018/1/24/b2ca1d8fb6328e7cd22e5eee5088c2ff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064629"/>
            <a:ext cx="4104456" cy="253108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8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9416" y="12301"/>
            <a:ext cx="8388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cs typeface="Arial" pitchFamily="34" charset="0"/>
              </a:rPr>
              <a:t>Развитие сети ресурсных центров </a:t>
            </a:r>
            <a:endParaRPr lang="ru-RU" sz="2800" b="1" dirty="0">
              <a:solidFill>
                <a:srgbClr val="00CC00"/>
              </a:solidFill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06319" y="2072947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Создан </a:t>
            </a:r>
            <a:r>
              <a:rPr lang="ru-RU" b="1" dirty="0">
                <a:solidFill>
                  <a:srgbClr val="009900"/>
                </a:solidFill>
              </a:rPr>
              <a:t>31</a:t>
            </a:r>
            <a:r>
              <a:rPr lang="ru-RU" b="1" dirty="0"/>
              <a:t> ресурсный центр:</a:t>
            </a:r>
          </a:p>
          <a:p>
            <a:r>
              <a:rPr lang="ru-RU" dirty="0"/>
              <a:t>2014 год – </a:t>
            </a:r>
            <a:r>
              <a:rPr lang="ru-RU" b="1" dirty="0">
                <a:solidFill>
                  <a:srgbClr val="009900"/>
                </a:solidFill>
              </a:rPr>
              <a:t>5</a:t>
            </a:r>
            <a:r>
              <a:rPr lang="ru-RU" dirty="0"/>
              <a:t> центров </a:t>
            </a:r>
          </a:p>
          <a:p>
            <a:r>
              <a:rPr lang="ru-RU" dirty="0"/>
              <a:t>2015 год – </a:t>
            </a:r>
            <a:r>
              <a:rPr lang="ru-RU" b="1" dirty="0">
                <a:solidFill>
                  <a:srgbClr val="009900"/>
                </a:solidFill>
              </a:rPr>
              <a:t>9</a:t>
            </a:r>
            <a:r>
              <a:rPr lang="ru-RU" dirty="0"/>
              <a:t> центров </a:t>
            </a:r>
          </a:p>
          <a:p>
            <a:r>
              <a:rPr lang="ru-RU" dirty="0"/>
              <a:t>2016 год – </a:t>
            </a:r>
            <a:r>
              <a:rPr lang="ru-RU" b="1" dirty="0">
                <a:solidFill>
                  <a:srgbClr val="009900"/>
                </a:solidFill>
              </a:rPr>
              <a:t>6</a:t>
            </a:r>
            <a:r>
              <a:rPr lang="ru-RU" dirty="0"/>
              <a:t> центров </a:t>
            </a:r>
          </a:p>
          <a:p>
            <a:r>
              <a:rPr lang="ru-RU" dirty="0"/>
              <a:t>2017 год – </a:t>
            </a:r>
            <a:r>
              <a:rPr lang="ru-RU" b="1" dirty="0">
                <a:solidFill>
                  <a:srgbClr val="009900"/>
                </a:solidFill>
              </a:rPr>
              <a:t>5</a:t>
            </a:r>
            <a:r>
              <a:rPr lang="ru-RU" dirty="0"/>
              <a:t> центров</a:t>
            </a:r>
          </a:p>
          <a:p>
            <a:r>
              <a:rPr lang="ru-RU" dirty="0"/>
              <a:t>2018 год – </a:t>
            </a:r>
            <a:r>
              <a:rPr lang="ru-RU" b="1" dirty="0">
                <a:solidFill>
                  <a:srgbClr val="009900"/>
                </a:solidFill>
              </a:rPr>
              <a:t>6</a:t>
            </a:r>
            <a:r>
              <a:rPr lang="ru-RU" dirty="0"/>
              <a:t> центров</a:t>
            </a:r>
          </a:p>
          <a:p>
            <a:endParaRPr lang="ru-RU" dirty="0"/>
          </a:p>
          <a:p>
            <a:r>
              <a:rPr lang="ru-RU" dirty="0"/>
              <a:t>2019 год (план) – </a:t>
            </a:r>
            <a:r>
              <a:rPr lang="ru-RU" b="1" dirty="0">
                <a:solidFill>
                  <a:srgbClr val="009900"/>
                </a:solidFill>
              </a:rPr>
              <a:t>6 </a:t>
            </a:r>
            <a:r>
              <a:rPr lang="ru-RU" dirty="0"/>
              <a:t>центров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3861048"/>
            <a:ext cx="3924953" cy="261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764704"/>
            <a:ext cx="3924953" cy="261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75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User\Desktop\Logo_WSC2019Kazan_with_fla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02" y="980728"/>
            <a:ext cx="5462733" cy="421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9416" y="9964"/>
            <a:ext cx="11017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cs typeface="Arial" pitchFamily="34" charset="0"/>
              </a:rPr>
              <a:t>Популяризация рабочих </a:t>
            </a:r>
            <a:r>
              <a:rPr lang="ru-RU" sz="2800" b="1" dirty="0" smtClean="0">
                <a:solidFill>
                  <a:prstClr val="black"/>
                </a:solidFill>
                <a:cs typeface="Arial" pitchFamily="34" charset="0"/>
              </a:rPr>
              <a:t>и </a:t>
            </a:r>
            <a:r>
              <a:rPr lang="ru-RU" sz="2800" b="1" dirty="0">
                <a:solidFill>
                  <a:prstClr val="black"/>
                </a:solidFill>
                <a:cs typeface="Arial" pitchFamily="34" charset="0"/>
              </a:rPr>
              <a:t>инженерных профессий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7448" y="1484784"/>
            <a:ext cx="59766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2018 году в медальном зачете финала </a:t>
            </a:r>
            <a:endParaRPr lang="en-US" dirty="0" smtClean="0"/>
          </a:p>
          <a:p>
            <a:r>
              <a:rPr lang="ru-RU" b="1" dirty="0" smtClean="0"/>
              <a:t>VI </a:t>
            </a:r>
            <a:r>
              <a:rPr lang="ru-RU" b="1" dirty="0"/>
              <a:t>Национального чемпионата </a:t>
            </a:r>
            <a:endParaRPr lang="en-US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Молодые профессионалы» </a:t>
            </a:r>
            <a:r>
              <a:rPr lang="ru-RU" b="1" dirty="0" smtClean="0"/>
              <a:t>(</a:t>
            </a:r>
            <a:r>
              <a:rPr lang="ru-RU" b="1" dirty="0" err="1"/>
              <a:t>WorldSkillsRussia</a:t>
            </a:r>
            <a:r>
              <a:rPr lang="ru-RU" dirty="0"/>
              <a:t>) </a:t>
            </a:r>
          </a:p>
          <a:p>
            <a:r>
              <a:rPr lang="ru-RU" dirty="0"/>
              <a:t>Республика Татарстан заняла </a:t>
            </a:r>
            <a:r>
              <a:rPr lang="ru-RU" b="1" dirty="0">
                <a:solidFill>
                  <a:srgbClr val="009900"/>
                </a:solidFill>
              </a:rPr>
              <a:t>2</a:t>
            </a:r>
            <a:r>
              <a:rPr lang="ru-RU" dirty="0"/>
              <a:t> </a:t>
            </a:r>
            <a:r>
              <a:rPr lang="ru-RU" b="1" dirty="0">
                <a:solidFill>
                  <a:srgbClr val="009900"/>
                </a:solidFill>
              </a:rPr>
              <a:t>место</a:t>
            </a:r>
            <a:endParaRPr lang="ru-RU" dirty="0"/>
          </a:p>
          <a:p>
            <a:endParaRPr lang="ru-RU" b="1" dirty="0">
              <a:solidFill>
                <a:srgbClr val="009900"/>
              </a:solidFill>
            </a:endParaRPr>
          </a:p>
          <a:p>
            <a:endParaRPr lang="ru-RU" b="1" dirty="0">
              <a:solidFill>
                <a:srgbClr val="009900"/>
              </a:solidFill>
            </a:endParaRPr>
          </a:p>
          <a:p>
            <a:r>
              <a:rPr lang="ru-RU" dirty="0"/>
              <a:t>Участие в пилотной апробации </a:t>
            </a:r>
            <a:r>
              <a:rPr lang="ru-RU" b="1" dirty="0"/>
              <a:t>демонстрационного экзамена по стандартам «</a:t>
            </a:r>
            <a:r>
              <a:rPr lang="ru-RU" b="1" dirty="0" err="1"/>
              <a:t>WorldSkills</a:t>
            </a:r>
            <a:r>
              <a:rPr lang="ru-RU" b="1" dirty="0"/>
              <a:t>»</a:t>
            </a:r>
            <a:r>
              <a:rPr lang="en-US" b="1" dirty="0"/>
              <a:t>:</a:t>
            </a:r>
            <a:endParaRPr lang="ru-RU" b="1" dirty="0"/>
          </a:p>
          <a:p>
            <a:endParaRPr lang="en-US" dirty="0"/>
          </a:p>
          <a:p>
            <a:r>
              <a:rPr lang="ru-RU" dirty="0"/>
              <a:t>2018</a:t>
            </a:r>
            <a:r>
              <a:rPr lang="en-US" dirty="0"/>
              <a:t> </a:t>
            </a:r>
            <a:r>
              <a:rPr lang="ru-RU" dirty="0"/>
              <a:t>год – </a:t>
            </a:r>
            <a:r>
              <a:rPr lang="ru-RU" b="1" dirty="0">
                <a:solidFill>
                  <a:srgbClr val="009900"/>
                </a:solidFill>
              </a:rPr>
              <a:t>1 247</a:t>
            </a:r>
            <a:r>
              <a:rPr lang="ru-RU" dirty="0"/>
              <a:t> обучающихся</a:t>
            </a:r>
          </a:p>
          <a:p>
            <a:r>
              <a:rPr lang="ru-RU" dirty="0"/>
              <a:t>2019 год– около </a:t>
            </a:r>
            <a:r>
              <a:rPr lang="ru-RU" b="1" dirty="0">
                <a:solidFill>
                  <a:srgbClr val="009900"/>
                </a:solidFill>
              </a:rPr>
              <a:t>3 000</a:t>
            </a:r>
            <a:r>
              <a:rPr lang="ru-RU" dirty="0"/>
              <a:t> обучающихся</a:t>
            </a:r>
          </a:p>
          <a:p>
            <a:endParaRPr lang="en-US" b="1" dirty="0">
              <a:solidFill>
                <a:srgbClr val="0099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30985"/>
            <a:ext cx="8003232" cy="652933"/>
          </a:xfrm>
        </p:spPr>
        <p:txBody>
          <a:bodyPr/>
          <a:lstStyle/>
          <a:p>
            <a:pPr algn="l"/>
            <a:r>
              <a:rPr lang="ru-RU" sz="2800" dirty="0">
                <a:solidFill>
                  <a:prstClr val="black"/>
                </a:solidFill>
                <a:cs typeface="Arial" pitchFamily="34" charset="0"/>
              </a:rPr>
              <a:t>Показатели трудоустройства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514927"/>
              </p:ext>
            </p:extLst>
          </p:nvPr>
        </p:nvGraphicFramePr>
        <p:xfrm>
          <a:off x="983432" y="836712"/>
          <a:ext cx="9937104" cy="507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0517">
                  <a:extLst>
                    <a:ext uri="{9D8B030D-6E8A-4147-A177-3AD203B41FA5}">
                      <a16:colId xmlns:a16="http://schemas.microsoft.com/office/drawing/2014/main" val="1825747430"/>
                    </a:ext>
                  </a:extLst>
                </a:gridCol>
                <a:gridCol w="1713294">
                  <a:extLst>
                    <a:ext uri="{9D8B030D-6E8A-4147-A177-3AD203B41FA5}">
                      <a16:colId xmlns:a16="http://schemas.microsoft.com/office/drawing/2014/main" val="266920166"/>
                    </a:ext>
                  </a:extLst>
                </a:gridCol>
                <a:gridCol w="1713293">
                  <a:extLst>
                    <a:ext uri="{9D8B030D-6E8A-4147-A177-3AD203B41FA5}">
                      <a16:colId xmlns:a16="http://schemas.microsoft.com/office/drawing/2014/main" val="3450612429"/>
                    </a:ext>
                  </a:extLst>
                </a:gridCol>
              </a:tblGrid>
              <a:tr h="8010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Показатели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AF8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2015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AF8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2018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AF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160918"/>
                  </a:ext>
                </a:extLst>
              </a:tr>
              <a:tr h="213739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Доля выпускников образовательных организаций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профессионального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 образования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, трудоустроившихся </a:t>
                      </a:r>
                      <a:endParaRPr lang="en-US" sz="18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в первый год после окончания обучения, в общей численности выпускников образовательных организаций профессионального образования, %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49,1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63,1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475257"/>
                  </a:ext>
                </a:extLst>
              </a:tr>
              <a:tr h="2137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Доля выпускников образовательных организаций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высшего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 образования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, трудоустроившихся по специальности в первый год после окончания обучения, </a:t>
                      </a:r>
                      <a:endParaRPr lang="en-US" sz="18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в общей численности выпускников организаций высшего образования, %</a:t>
                      </a: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53,7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75,8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37421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91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269" y="-4630"/>
            <a:ext cx="7968931" cy="647301"/>
          </a:xfrm>
        </p:spPr>
        <p:txBody>
          <a:bodyPr/>
          <a:lstStyle/>
          <a:p>
            <a:pPr algn="l"/>
            <a:r>
              <a:rPr lang="ru-RU" sz="2800" dirty="0">
                <a:latin typeface="+mn-lt"/>
              </a:rPr>
              <a:t>Молодежная политика</a:t>
            </a:r>
            <a:endParaRPr lang="ru-RU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94447" y="1172866"/>
            <a:ext cx="4158462" cy="384681"/>
          </a:xfrm>
          <a:prstGeom prst="rect">
            <a:avLst/>
          </a:prstGeom>
        </p:spPr>
        <p:txBody>
          <a:bodyPr vert="horz" lIns="72000" tIns="0" rIns="0" bIns="0" rtlCol="0" anchor="ctr">
            <a:no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+mn-lt"/>
              </a:rPr>
              <a:t>Основные направления</a:t>
            </a:r>
            <a:endParaRPr lang="en-US" sz="2000" b="1" dirty="0"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D54831-529C-914F-A80A-820D6715D122}"/>
              </a:ext>
            </a:extLst>
          </p:cNvPr>
          <p:cNvSpPr txBox="1">
            <a:spLocks/>
          </p:cNvSpPr>
          <p:nvPr/>
        </p:nvSpPr>
        <p:spPr>
          <a:xfrm>
            <a:off x="2999656" y="5519856"/>
            <a:ext cx="6980153" cy="468268"/>
          </a:xfrm>
          <a:prstGeom prst="rect">
            <a:avLst/>
          </a:prstGeom>
        </p:spPr>
        <p:txBody>
          <a:bodyPr vert="horz" lIns="72000" tIns="0" rIns="0" bIns="0" rtlCol="0" anchor="t" anchorCtr="0">
            <a:no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Индивидуальный подход к каждой возрастной категории молодежи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52EA4B-E731-7F46-956D-24DC6AC1ABCF}"/>
              </a:ext>
            </a:extLst>
          </p:cNvPr>
          <p:cNvSpPr/>
          <p:nvPr/>
        </p:nvSpPr>
        <p:spPr>
          <a:xfrm>
            <a:off x="1593766" y="2204864"/>
            <a:ext cx="2380640" cy="1290117"/>
          </a:xfrm>
          <a:prstGeom prst="rect">
            <a:avLst/>
          </a:prstGeom>
          <a:solidFill>
            <a:srgbClr val="BAF8B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0220">
              <a:defRPr/>
            </a:pPr>
            <a:endParaRPr lang="ru-RU" sz="1400" kern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D797B-530D-EF49-97C1-E2A2CD02699B}"/>
              </a:ext>
            </a:extLst>
          </p:cNvPr>
          <p:cNvSpPr txBox="1"/>
          <p:nvPr/>
        </p:nvSpPr>
        <p:spPr>
          <a:xfrm>
            <a:off x="1762469" y="2356283"/>
            <a:ext cx="2138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0220"/>
            <a:r>
              <a:rPr lang="ru-RU" sz="1400" b="1" dirty="0"/>
              <a:t>Создание условий 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ru-RU" sz="1400" b="1" dirty="0"/>
              <a:t>для реализации 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ru-RU" sz="1400" b="1" dirty="0"/>
              <a:t>потенциала молодежи</a:t>
            </a:r>
          </a:p>
        </p:txBody>
      </p:sp>
      <p:sp>
        <p:nvSpPr>
          <p:cNvPr id="9" name="Треугольник 8">
            <a:extLst>
              <a:ext uri="{FF2B5EF4-FFF2-40B4-BE49-F238E27FC236}">
                <a16:creationId xmlns:a16="http://schemas.microsoft.com/office/drawing/2014/main" id="{427C8D31-2342-F24A-980B-7F3038421ED6}"/>
              </a:ext>
            </a:extLst>
          </p:cNvPr>
          <p:cNvSpPr/>
          <p:nvPr/>
        </p:nvSpPr>
        <p:spPr>
          <a:xfrm rot="5400000">
            <a:off x="4374055" y="2842521"/>
            <a:ext cx="387455" cy="150803"/>
          </a:xfrm>
          <a:prstGeom prst="triangle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0220">
              <a:defRPr/>
            </a:pPr>
            <a:endParaRPr lang="ru-RU" sz="1400" kern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364D35-5781-BF49-A8DD-1A30794E13D6}"/>
              </a:ext>
            </a:extLst>
          </p:cNvPr>
          <p:cNvSpPr/>
          <p:nvPr/>
        </p:nvSpPr>
        <p:spPr>
          <a:xfrm>
            <a:off x="4871864" y="2204864"/>
            <a:ext cx="2425147" cy="1290117"/>
          </a:xfrm>
          <a:prstGeom prst="rect">
            <a:avLst/>
          </a:prstGeom>
          <a:solidFill>
            <a:srgbClr val="BAF8B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0220">
              <a:defRPr/>
            </a:pPr>
            <a:endParaRPr lang="ru-RU" sz="1400" kern="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DA0FD1-7AA0-544D-ADB0-0B210AFE9ECD}"/>
              </a:ext>
            </a:extLst>
          </p:cNvPr>
          <p:cNvSpPr txBox="1"/>
          <p:nvPr/>
        </p:nvSpPr>
        <p:spPr>
          <a:xfrm>
            <a:off x="5315253" y="2410441"/>
            <a:ext cx="1716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0220"/>
            <a:r>
              <a:rPr lang="ru-RU" sz="1400" b="1" dirty="0"/>
              <a:t>Развитие неформального образования</a:t>
            </a:r>
          </a:p>
        </p:txBody>
      </p:sp>
      <p:sp>
        <p:nvSpPr>
          <p:cNvPr id="12" name="Треугольник 17">
            <a:extLst>
              <a:ext uri="{FF2B5EF4-FFF2-40B4-BE49-F238E27FC236}">
                <a16:creationId xmlns:a16="http://schemas.microsoft.com/office/drawing/2014/main" id="{41FC91DC-E3E5-3142-A40C-B6674958290A}"/>
              </a:ext>
            </a:extLst>
          </p:cNvPr>
          <p:cNvSpPr/>
          <p:nvPr/>
        </p:nvSpPr>
        <p:spPr>
          <a:xfrm rot="5400000">
            <a:off x="7445158" y="2886482"/>
            <a:ext cx="387455" cy="137792"/>
          </a:xfrm>
          <a:prstGeom prst="triangle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0220">
              <a:defRPr/>
            </a:pPr>
            <a:endParaRPr lang="ru-RU" sz="1400" kern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BA06273-0405-4E42-9288-E16505003EC2}"/>
              </a:ext>
            </a:extLst>
          </p:cNvPr>
          <p:cNvSpPr/>
          <p:nvPr/>
        </p:nvSpPr>
        <p:spPr>
          <a:xfrm>
            <a:off x="8171375" y="2204865"/>
            <a:ext cx="2345578" cy="1297432"/>
          </a:xfrm>
          <a:prstGeom prst="rect">
            <a:avLst/>
          </a:prstGeom>
          <a:solidFill>
            <a:srgbClr val="BAF8B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0220">
              <a:defRPr/>
            </a:pPr>
            <a:endParaRPr lang="ru-RU" sz="1400" kern="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D84248-1B80-8146-A1F3-FE5398E1EA3D}"/>
              </a:ext>
            </a:extLst>
          </p:cNvPr>
          <p:cNvSpPr txBox="1"/>
          <p:nvPr/>
        </p:nvSpPr>
        <p:spPr>
          <a:xfrm>
            <a:off x="8595912" y="2500305"/>
            <a:ext cx="1590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0220"/>
            <a:r>
              <a:rPr lang="ru-RU" sz="1400" b="1" dirty="0"/>
              <a:t>Воспитание молодого поколения</a:t>
            </a:r>
          </a:p>
        </p:txBody>
      </p:sp>
      <p:sp>
        <p:nvSpPr>
          <p:cNvPr id="15" name="Треугольник 23">
            <a:extLst>
              <a:ext uri="{FF2B5EF4-FFF2-40B4-BE49-F238E27FC236}">
                <a16:creationId xmlns:a16="http://schemas.microsoft.com/office/drawing/2014/main" id="{D7C346BA-BBF4-F945-B966-EE855B9BED5D}"/>
              </a:ext>
            </a:extLst>
          </p:cNvPr>
          <p:cNvSpPr/>
          <p:nvPr/>
        </p:nvSpPr>
        <p:spPr>
          <a:xfrm rot="5400000">
            <a:off x="10651688" y="2849026"/>
            <a:ext cx="387455" cy="137792"/>
          </a:xfrm>
          <a:prstGeom prst="triangle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0220">
              <a:defRPr/>
            </a:pPr>
            <a:endParaRPr lang="ru-RU" sz="1400" kern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D6B915F-E26B-184B-A098-013B79597BFB}"/>
              </a:ext>
            </a:extLst>
          </p:cNvPr>
          <p:cNvSpPr/>
          <p:nvPr/>
        </p:nvSpPr>
        <p:spPr>
          <a:xfrm>
            <a:off x="1593766" y="3849705"/>
            <a:ext cx="2371555" cy="1207469"/>
          </a:xfrm>
          <a:prstGeom prst="rect">
            <a:avLst/>
          </a:prstGeom>
          <a:solidFill>
            <a:srgbClr val="BAF8B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0220">
              <a:defRPr/>
            </a:pPr>
            <a:endParaRPr lang="ru-RU" sz="1400" kern="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ECAD68-9ADA-E64B-8D3D-F92B6273C92E}"/>
              </a:ext>
            </a:extLst>
          </p:cNvPr>
          <p:cNvSpPr txBox="1"/>
          <p:nvPr/>
        </p:nvSpPr>
        <p:spPr>
          <a:xfrm>
            <a:off x="2036387" y="4072599"/>
            <a:ext cx="1590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0220"/>
            <a:r>
              <a:rPr lang="ru-RU" sz="1400" b="1" dirty="0"/>
              <a:t>Здоровый </a:t>
            </a:r>
            <a:br>
              <a:rPr lang="ru-RU" sz="1400" b="1" dirty="0"/>
            </a:br>
            <a:r>
              <a:rPr lang="ru-RU" sz="1400" b="1" dirty="0"/>
              <a:t>образ </a:t>
            </a:r>
            <a:br>
              <a:rPr lang="ru-RU" sz="1400" b="1" dirty="0"/>
            </a:br>
            <a:r>
              <a:rPr lang="ru-RU" sz="1400" b="1" dirty="0"/>
              <a:t>жизни</a:t>
            </a:r>
          </a:p>
        </p:txBody>
      </p:sp>
      <p:sp>
        <p:nvSpPr>
          <p:cNvPr id="18" name="Треугольник 27">
            <a:extLst>
              <a:ext uri="{FF2B5EF4-FFF2-40B4-BE49-F238E27FC236}">
                <a16:creationId xmlns:a16="http://schemas.microsoft.com/office/drawing/2014/main" id="{468C95E1-2313-2B42-9CF5-61E6F4EF7356}"/>
              </a:ext>
            </a:extLst>
          </p:cNvPr>
          <p:cNvSpPr/>
          <p:nvPr/>
        </p:nvSpPr>
        <p:spPr>
          <a:xfrm rot="5400000">
            <a:off x="4385371" y="4234534"/>
            <a:ext cx="387455" cy="137792"/>
          </a:xfrm>
          <a:prstGeom prst="triangle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0220">
              <a:defRPr/>
            </a:pPr>
            <a:endParaRPr lang="ru-RU" sz="1400" kern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9B97A8F-3AEF-8740-8C6F-A0C870B9C0E2}"/>
              </a:ext>
            </a:extLst>
          </p:cNvPr>
          <p:cNvSpPr/>
          <p:nvPr/>
        </p:nvSpPr>
        <p:spPr>
          <a:xfrm>
            <a:off x="4871864" y="3849705"/>
            <a:ext cx="2425147" cy="1207469"/>
          </a:xfrm>
          <a:prstGeom prst="rect">
            <a:avLst/>
          </a:prstGeom>
          <a:solidFill>
            <a:srgbClr val="BAF8B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0220">
              <a:defRPr/>
            </a:pPr>
            <a:endParaRPr lang="ru-RU" sz="1400" kern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465C6D-68C8-9044-97CE-B11A401DFBA0}"/>
              </a:ext>
            </a:extLst>
          </p:cNvPr>
          <p:cNvSpPr txBox="1"/>
          <p:nvPr/>
        </p:nvSpPr>
        <p:spPr>
          <a:xfrm>
            <a:off x="5192876" y="4096067"/>
            <a:ext cx="18392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0220"/>
            <a:r>
              <a:rPr lang="ru-RU" sz="1400" b="1" dirty="0"/>
              <a:t>Поддержка молодых </a:t>
            </a:r>
            <a:br>
              <a:rPr lang="ru-RU" sz="1400" b="1" dirty="0"/>
            </a:br>
            <a:r>
              <a:rPr lang="ru-RU" sz="1400" b="1" dirty="0"/>
              <a:t>семей</a:t>
            </a:r>
          </a:p>
        </p:txBody>
      </p:sp>
      <p:sp>
        <p:nvSpPr>
          <p:cNvPr id="21" name="Треугольник 31">
            <a:extLst>
              <a:ext uri="{FF2B5EF4-FFF2-40B4-BE49-F238E27FC236}">
                <a16:creationId xmlns:a16="http://schemas.microsoft.com/office/drawing/2014/main" id="{E56D993B-EA0F-AD4D-B59D-AEB56749F5BF}"/>
              </a:ext>
            </a:extLst>
          </p:cNvPr>
          <p:cNvSpPr/>
          <p:nvPr/>
        </p:nvSpPr>
        <p:spPr>
          <a:xfrm rot="5400000">
            <a:off x="7445158" y="4234534"/>
            <a:ext cx="387455" cy="137792"/>
          </a:xfrm>
          <a:prstGeom prst="triangle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0220">
              <a:defRPr/>
            </a:pPr>
            <a:endParaRPr lang="ru-RU" sz="1400" kern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20F1165-DAE2-1444-B044-0C403721B952}"/>
              </a:ext>
            </a:extLst>
          </p:cNvPr>
          <p:cNvSpPr/>
          <p:nvPr/>
        </p:nvSpPr>
        <p:spPr>
          <a:xfrm>
            <a:off x="8203553" y="3849705"/>
            <a:ext cx="2313399" cy="1207469"/>
          </a:xfrm>
          <a:prstGeom prst="rect">
            <a:avLst/>
          </a:prstGeom>
          <a:solidFill>
            <a:srgbClr val="BAF8B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0220">
              <a:defRPr/>
            </a:pPr>
            <a:endParaRPr lang="ru-RU" sz="1400" kern="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019AA0-513A-AA43-9C56-D161E791488F}"/>
              </a:ext>
            </a:extLst>
          </p:cNvPr>
          <p:cNvSpPr txBox="1"/>
          <p:nvPr/>
        </p:nvSpPr>
        <p:spPr>
          <a:xfrm>
            <a:off x="8499816" y="3942179"/>
            <a:ext cx="1953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0220"/>
            <a:r>
              <a:rPr lang="ru-RU" sz="1400" b="1" dirty="0"/>
              <a:t>Развитие отрасли государственной молодежной</a:t>
            </a:r>
            <a:br>
              <a:rPr lang="ru-RU" sz="1400" b="1" dirty="0"/>
            </a:br>
            <a:r>
              <a:rPr lang="ru-RU" sz="1400" b="1" dirty="0"/>
              <a:t>политики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56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9416" y="-171400"/>
            <a:ext cx="9575800" cy="84890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ru-RU" sz="2800" dirty="0">
                <a:latin typeface="Arial" pitchFamily="34" charset="0"/>
                <a:cs typeface="Arial" pitchFamily="34" charset="0"/>
              </a:rPr>
              <a:t>Структура отчёта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4860" y="548680"/>
            <a:ext cx="9963667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000" b="1" i="1" dirty="0"/>
              <a:t>Человеческий капитал 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000" b="1" i="1" dirty="0"/>
              <a:t>Пространство,  реальный капитал 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000" b="1" i="1" dirty="0"/>
              <a:t>Рынки сбыта 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000" b="1" i="1" dirty="0"/>
              <a:t>Институты. Предпринимательство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000" b="1" i="1" dirty="0"/>
              <a:t>Инновации и информация 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000" b="1" i="1" dirty="0"/>
              <a:t>Природные ресурсы 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000" b="1" i="1" dirty="0"/>
              <a:t>Финансовый капитал и инвестиции</a:t>
            </a:r>
          </a:p>
          <a:p>
            <a:pPr>
              <a:lnSpc>
                <a:spcPct val="200000"/>
              </a:lnSpc>
            </a:pPr>
            <a:endParaRPr lang="ru-RU" sz="800" b="1" i="1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i="1" dirty="0"/>
              <a:t>Информация по перечню вопросов </a:t>
            </a:r>
            <a:r>
              <a:rPr lang="ru-RU" sz="2000" b="1" i="1" dirty="0" smtClean="0"/>
              <a:t>от комитетов и депутатских </a:t>
            </a:r>
            <a:r>
              <a:rPr lang="ru-RU" sz="2000" b="1" i="1" dirty="0"/>
              <a:t>объединений  </a:t>
            </a:r>
            <a:r>
              <a:rPr lang="ru-RU" sz="2000" b="1" i="1" dirty="0" smtClean="0"/>
              <a:t>Госсовета Республики</a:t>
            </a:r>
            <a:r>
              <a:rPr lang="en-US" sz="2000" b="1" i="1" dirty="0" smtClean="0"/>
              <a:t> </a:t>
            </a:r>
            <a:r>
              <a:rPr lang="ru-RU" sz="2000" b="1" i="1" dirty="0" smtClean="0"/>
              <a:t>Татарстан </a:t>
            </a:r>
            <a:endParaRPr lang="ru-RU" sz="2000" b="1" i="1" dirty="0"/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endParaRPr lang="ru-RU" sz="2000" b="1" i="1" dirty="0"/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endParaRPr lang="ru-RU" sz="2000" b="1" i="1" dirty="0"/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9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7408" y="52346"/>
            <a:ext cx="7283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cs typeface="Arial" pitchFamily="34" charset="0"/>
              </a:rPr>
              <a:t>Инфраструктура молодежной политики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886280"/>
            <a:ext cx="4145073" cy="28623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60096" y="4059316"/>
            <a:ext cx="46440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/>
              <a:t>В 2019-2021годах планируется провести капитальный ремонт</a:t>
            </a:r>
            <a:endParaRPr lang="en-US" b="1" dirty="0"/>
          </a:p>
          <a:p>
            <a:r>
              <a:rPr lang="ru-RU" b="1" dirty="0">
                <a:solidFill>
                  <a:srgbClr val="009900"/>
                </a:solidFill>
              </a:rPr>
              <a:t>94</a:t>
            </a:r>
            <a:r>
              <a:rPr lang="ru-RU" dirty="0"/>
              <a:t> детских оздоровительных лагерей</a:t>
            </a:r>
          </a:p>
          <a:p>
            <a:endParaRPr lang="en-US" sz="2000" b="1" dirty="0"/>
          </a:p>
          <a:p>
            <a:endParaRPr lang="ru-RU" dirty="0"/>
          </a:p>
        </p:txBody>
      </p:sp>
      <p:pic>
        <p:nvPicPr>
          <p:cNvPr id="1026" name="Picture 2" descr="http://www.proftat.ru/user/images/trade-unions_2016-11-15-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748602"/>
            <a:ext cx="4320480" cy="287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27448" y="886280"/>
            <a:ext cx="46440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За 2018 год отремонтировано:</a:t>
            </a:r>
          </a:p>
          <a:p>
            <a:r>
              <a:rPr lang="ru-RU" b="1" dirty="0">
                <a:solidFill>
                  <a:srgbClr val="009900"/>
                </a:solidFill>
              </a:rPr>
              <a:t>19</a:t>
            </a:r>
            <a:r>
              <a:rPr lang="ru-RU" b="1" dirty="0"/>
              <a:t> </a:t>
            </a:r>
            <a:r>
              <a:rPr lang="ru-RU" dirty="0"/>
              <a:t>детских оздоровительных лагерей</a:t>
            </a:r>
          </a:p>
          <a:p>
            <a:r>
              <a:rPr lang="ru-RU" b="1" dirty="0">
                <a:solidFill>
                  <a:srgbClr val="009900"/>
                </a:solidFill>
              </a:rPr>
              <a:t>28</a:t>
            </a:r>
            <a:r>
              <a:rPr lang="ru-RU" b="1" dirty="0"/>
              <a:t> </a:t>
            </a:r>
            <a:r>
              <a:rPr lang="ru-RU" dirty="0"/>
              <a:t>подростковых клубов</a:t>
            </a:r>
          </a:p>
          <a:p>
            <a:r>
              <a:rPr lang="ru-RU" b="1" dirty="0">
                <a:solidFill>
                  <a:srgbClr val="009900"/>
                </a:solidFill>
              </a:rPr>
              <a:t>6</a:t>
            </a:r>
            <a:r>
              <a:rPr lang="ru-RU" b="1" dirty="0"/>
              <a:t> </a:t>
            </a:r>
            <a:r>
              <a:rPr lang="ru-RU" dirty="0"/>
              <a:t>молодежных центров</a:t>
            </a:r>
            <a:endParaRPr lang="en-US" dirty="0"/>
          </a:p>
          <a:p>
            <a:endParaRPr lang="ru-RU" dirty="0"/>
          </a:p>
          <a:p>
            <a:r>
              <a:rPr lang="ru-RU" b="1" dirty="0"/>
              <a:t>В 2019 году планируется отремонтировать</a:t>
            </a:r>
            <a:r>
              <a:rPr lang="en-US" b="1" dirty="0"/>
              <a:t>:</a:t>
            </a:r>
          </a:p>
          <a:p>
            <a:r>
              <a:rPr lang="ru-RU" b="1" dirty="0">
                <a:solidFill>
                  <a:srgbClr val="009900"/>
                </a:solidFill>
              </a:rPr>
              <a:t>2</a:t>
            </a:r>
            <a:r>
              <a:rPr lang="en-US" b="1" dirty="0">
                <a:solidFill>
                  <a:srgbClr val="009900"/>
                </a:solidFill>
              </a:rPr>
              <a:t>6</a:t>
            </a:r>
            <a:r>
              <a:rPr lang="ru-RU" b="1" dirty="0"/>
              <a:t> </a:t>
            </a:r>
            <a:r>
              <a:rPr lang="ru-RU" dirty="0"/>
              <a:t>подростковых клубов</a:t>
            </a:r>
          </a:p>
          <a:p>
            <a:r>
              <a:rPr lang="en-US" b="1" dirty="0">
                <a:solidFill>
                  <a:srgbClr val="009900"/>
                </a:solidFill>
              </a:rPr>
              <a:t>9</a:t>
            </a:r>
            <a:r>
              <a:rPr lang="ru-RU" b="1" dirty="0"/>
              <a:t> </a:t>
            </a:r>
            <a:r>
              <a:rPr lang="ru-RU" dirty="0"/>
              <a:t>молодежных центров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86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7408" y="-20562"/>
            <a:ext cx="11161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+mj-lt"/>
                <a:ea typeface="+mj-ea"/>
                <a:cs typeface="+mj-cs"/>
              </a:rPr>
              <a:t>Культурное наследие – остров-град Свияжск и древний Болгар</a:t>
            </a:r>
            <a:endParaRPr lang="ru-RU" sz="2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3432" y="1622134"/>
            <a:ext cx="610022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Отреставрировано</a:t>
            </a:r>
            <a:r>
              <a:rPr lang="ru-RU" b="1" dirty="0">
                <a:solidFill>
                  <a:srgbClr val="009900"/>
                </a:solidFill>
              </a:rPr>
              <a:t> 59 </a:t>
            </a:r>
            <a:r>
              <a:rPr lang="ru-RU" dirty="0"/>
              <a:t>объектов</a:t>
            </a:r>
          </a:p>
          <a:p>
            <a:r>
              <a:rPr lang="ru-RU" b="1" dirty="0"/>
              <a:t>Создано </a:t>
            </a:r>
            <a:r>
              <a:rPr lang="ru-RU" b="1" dirty="0">
                <a:solidFill>
                  <a:srgbClr val="009900"/>
                </a:solidFill>
              </a:rPr>
              <a:t>28</a:t>
            </a:r>
            <a:r>
              <a:rPr lang="ru-RU" b="1" dirty="0"/>
              <a:t> </a:t>
            </a:r>
            <a:r>
              <a:rPr lang="ru-RU" dirty="0"/>
              <a:t>новых музейных объектов</a:t>
            </a:r>
          </a:p>
          <a:p>
            <a:endParaRPr lang="ru-RU" sz="2000" b="1" dirty="0">
              <a:solidFill>
                <a:srgbClr val="009900"/>
              </a:solidFill>
            </a:endParaRPr>
          </a:p>
          <a:p>
            <a:endParaRPr lang="ru-RU" sz="2000" b="1" dirty="0">
              <a:solidFill>
                <a:srgbClr val="0099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748066"/>
            <a:ext cx="5112568" cy="28245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48028" y="4261197"/>
            <a:ext cx="604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Рост посещаемости </a:t>
            </a:r>
            <a:r>
              <a:rPr lang="ru-RU" b="1" dirty="0" smtClean="0"/>
              <a:t>по сравнению </a:t>
            </a:r>
            <a:r>
              <a:rPr lang="ru-RU" b="1" dirty="0"/>
              <a:t>с 2010 годом</a:t>
            </a:r>
            <a:r>
              <a:rPr lang="en-US" b="1" dirty="0"/>
              <a:t>:</a:t>
            </a:r>
          </a:p>
          <a:p>
            <a:r>
              <a:rPr lang="ru-RU" b="1" dirty="0" err="1">
                <a:solidFill>
                  <a:srgbClr val="009900"/>
                </a:solidFill>
              </a:rPr>
              <a:t>Болгара</a:t>
            </a:r>
            <a:r>
              <a:rPr lang="ru-RU" b="1" dirty="0">
                <a:solidFill>
                  <a:srgbClr val="009900"/>
                </a:solidFill>
              </a:rPr>
              <a:t> – более </a:t>
            </a:r>
            <a:r>
              <a:rPr lang="ru-RU" dirty="0"/>
              <a:t>чем в</a:t>
            </a:r>
            <a:r>
              <a:rPr lang="ru-RU" b="1" dirty="0">
                <a:solidFill>
                  <a:srgbClr val="009900"/>
                </a:solidFill>
              </a:rPr>
              <a:t> 20 </a:t>
            </a:r>
            <a:r>
              <a:rPr lang="ru-RU" dirty="0"/>
              <a:t>раз</a:t>
            </a:r>
          </a:p>
          <a:p>
            <a:r>
              <a:rPr lang="ru-RU" b="1" dirty="0">
                <a:solidFill>
                  <a:srgbClr val="009900"/>
                </a:solidFill>
              </a:rPr>
              <a:t>Свияжска – </a:t>
            </a:r>
            <a:r>
              <a:rPr lang="ru-RU" dirty="0"/>
              <a:t>в</a:t>
            </a:r>
            <a:r>
              <a:rPr lang="ru-RU" b="1" dirty="0">
                <a:solidFill>
                  <a:srgbClr val="009900"/>
                </a:solidFill>
              </a:rPr>
              <a:t> 32 </a:t>
            </a:r>
            <a:r>
              <a:rPr lang="ru-RU" dirty="0"/>
              <a:t>раза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3573017"/>
            <a:ext cx="5040560" cy="313752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5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7408" y="34277"/>
            <a:ext cx="11017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+mj-lt"/>
                <a:ea typeface="+mj-ea"/>
                <a:cs typeface="+mj-cs"/>
              </a:rPr>
              <a:t>Открытие объектов культуры после строительно-реставрационных работ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260" y="954188"/>
            <a:ext cx="3481952" cy="21980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2" descr="http://tatarstan.ru/file/photoreport2/print_4221807_3186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08" y="3831958"/>
            <a:ext cx="3539432" cy="217361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1662493" y="3161532"/>
            <a:ext cx="3600400" cy="711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400" b="1" dirty="0"/>
              <a:t>Казанский государственный цирк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b="1" dirty="0"/>
              <a:t>(16 марта 2018 года)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735960" y="3100508"/>
            <a:ext cx="5312582" cy="914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/>
              <a:t>Казанский Татарский государственный театр юного зрителя имени </a:t>
            </a:r>
            <a:r>
              <a:rPr lang="ru-RU" sz="1400" b="1" dirty="0" err="1"/>
              <a:t>Габдуллы</a:t>
            </a:r>
            <a:r>
              <a:rPr lang="ru-RU" sz="1400" b="1" dirty="0"/>
              <a:t> Кариева </a:t>
            </a:r>
          </a:p>
          <a:p>
            <a:pPr marL="0" indent="0" algn="ctr">
              <a:buNone/>
            </a:pPr>
            <a:r>
              <a:rPr lang="ru-RU" sz="1400" b="1" dirty="0"/>
              <a:t>(26 апреля 2018 года)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5949478" y="5924290"/>
            <a:ext cx="4541515" cy="6163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400" b="1" dirty="0"/>
              <a:t>Галерея современного искусства </a:t>
            </a:r>
            <a:r>
              <a:rPr lang="ru-RU" sz="1400" b="1" dirty="0" smtClean="0"/>
              <a:t>ГМИИ </a:t>
            </a:r>
            <a:r>
              <a:rPr lang="ru-RU" sz="1400" b="1" dirty="0"/>
              <a:t>РТ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b="1" dirty="0"/>
              <a:t>(7 декабря 2018 года)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88708" y="5985678"/>
            <a:ext cx="3579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cs typeface="Times New Roman" panose="02020603050405020304" pitchFamily="18" charset="0"/>
              </a:rPr>
              <a:t>Литературный музей </a:t>
            </a:r>
            <a:r>
              <a:rPr lang="ru-RU" sz="1400" b="1" dirty="0" err="1">
                <a:cs typeface="Times New Roman" panose="02020603050405020304" pitchFamily="18" charset="0"/>
              </a:rPr>
              <a:t>Габдуллы</a:t>
            </a:r>
            <a:r>
              <a:rPr lang="ru-RU" sz="1400" b="1" dirty="0">
                <a:cs typeface="Times New Roman" panose="02020603050405020304" pitchFamily="18" charset="0"/>
              </a:rPr>
              <a:t> Тукая</a:t>
            </a:r>
          </a:p>
          <a:p>
            <a:pPr algn="ctr"/>
            <a:r>
              <a:rPr lang="ru-RU" sz="1400" b="1" dirty="0">
                <a:cs typeface="Times New Roman" panose="02020603050405020304" pitchFamily="18" charset="0"/>
              </a:rPr>
              <a:t>(30 августа 2018 года)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498" y="969773"/>
            <a:ext cx="3528392" cy="21917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9260" y="3851854"/>
            <a:ext cx="3481952" cy="213382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46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9416" y="0"/>
            <a:ext cx="833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+mj-lt"/>
                <a:ea typeface="+mj-ea"/>
                <a:cs typeface="+mj-cs"/>
              </a:rPr>
              <a:t>Культура </a:t>
            </a:r>
            <a:endParaRPr lang="ru-RU" sz="2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96288" y="3828975"/>
            <a:ext cx="55883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2018 году</a:t>
            </a:r>
            <a:r>
              <a:rPr lang="en-US" b="1" dirty="0"/>
              <a:t>:</a:t>
            </a:r>
            <a:r>
              <a:rPr lang="ru-RU" b="1" dirty="0"/>
              <a:t> </a:t>
            </a:r>
          </a:p>
          <a:p>
            <a:r>
              <a:rPr lang="ru-RU" dirty="0"/>
              <a:t>проведено</a:t>
            </a:r>
            <a:r>
              <a:rPr lang="ru-RU" b="1" dirty="0"/>
              <a:t> </a:t>
            </a:r>
            <a:r>
              <a:rPr lang="ru-RU" b="1" dirty="0">
                <a:solidFill>
                  <a:srgbClr val="009900"/>
                </a:solidFill>
              </a:rPr>
              <a:t>15,6 тысяч </a:t>
            </a:r>
            <a:r>
              <a:rPr lang="ru-RU" dirty="0"/>
              <a:t>мероприятий </a:t>
            </a:r>
            <a:r>
              <a:rPr lang="ru-RU" dirty="0" smtClean="0"/>
              <a:t>с</a:t>
            </a:r>
            <a:r>
              <a:rPr lang="ru-RU" b="1" dirty="0" smtClean="0">
                <a:solidFill>
                  <a:srgbClr val="009900"/>
                </a:solidFill>
              </a:rPr>
              <a:t> </a:t>
            </a:r>
            <a:r>
              <a:rPr lang="ru-RU" dirty="0"/>
              <a:t>охватом более</a:t>
            </a:r>
            <a:r>
              <a:rPr lang="ru-RU" b="1" dirty="0">
                <a:solidFill>
                  <a:srgbClr val="009900"/>
                </a:solidFill>
              </a:rPr>
              <a:t> 31 млн</a:t>
            </a:r>
            <a:r>
              <a:rPr lang="ru-RU" dirty="0"/>
              <a:t> </a:t>
            </a:r>
            <a:r>
              <a:rPr lang="ru-RU" b="1" dirty="0">
                <a:solidFill>
                  <a:srgbClr val="009900"/>
                </a:solidFill>
              </a:rPr>
              <a:t>человек</a:t>
            </a:r>
          </a:p>
          <a:p>
            <a:endParaRPr lang="ru-RU" b="1" dirty="0">
              <a:solidFill>
                <a:srgbClr val="009900"/>
              </a:solidFill>
            </a:endParaRPr>
          </a:p>
          <a:p>
            <a:r>
              <a:rPr lang="ru-RU" b="1" dirty="0">
                <a:solidFill>
                  <a:srgbClr val="009900"/>
                </a:solidFill>
              </a:rPr>
              <a:t>6 млн человек </a:t>
            </a:r>
            <a:r>
              <a:rPr lang="ru-RU" dirty="0"/>
              <a:t>посетило музеи</a:t>
            </a:r>
          </a:p>
          <a:p>
            <a:endParaRPr lang="en-US" dirty="0"/>
          </a:p>
          <a:p>
            <a:r>
              <a:rPr lang="ru-RU" dirty="0"/>
              <a:t>поставлено </a:t>
            </a:r>
            <a:r>
              <a:rPr lang="ru-RU" b="1" dirty="0">
                <a:solidFill>
                  <a:srgbClr val="009900"/>
                </a:solidFill>
              </a:rPr>
              <a:t>72 </a:t>
            </a:r>
            <a:r>
              <a:rPr lang="ru-RU" dirty="0"/>
              <a:t>новых спектакля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686453"/>
            <a:ext cx="4032448" cy="2688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8" y="3537984"/>
            <a:ext cx="4041285" cy="3015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288" y="690624"/>
            <a:ext cx="4170429" cy="27110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59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39416" y="0"/>
            <a:ext cx="833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+mj-lt"/>
                <a:ea typeface="+mj-ea"/>
                <a:cs typeface="+mj-cs"/>
              </a:rPr>
              <a:t>Архивное дело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79976" y="935684"/>
            <a:ext cx="590465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Построено и сдано в эксплуатацию новое здание </a:t>
            </a:r>
            <a:r>
              <a:rPr lang="ru-RU" b="1" dirty="0">
                <a:solidFill>
                  <a:srgbClr val="009900"/>
                </a:solidFill>
              </a:rPr>
              <a:t>архивохранилища Государственного архива Республики Татарстан</a:t>
            </a:r>
          </a:p>
          <a:p>
            <a:endParaRPr lang="ru-RU" b="1" dirty="0">
              <a:solidFill>
                <a:srgbClr val="009900"/>
              </a:solidFill>
            </a:endParaRPr>
          </a:p>
          <a:p>
            <a:r>
              <a:rPr lang="ru-RU" dirty="0"/>
              <a:t>Проведен капремонт </a:t>
            </a:r>
            <a:r>
              <a:rPr lang="ru-RU" dirty="0" smtClean="0"/>
              <a:t>в </a:t>
            </a:r>
            <a:r>
              <a:rPr lang="ru-RU" b="1" dirty="0">
                <a:solidFill>
                  <a:srgbClr val="009900"/>
                </a:solidFill>
              </a:rPr>
              <a:t>21 </a:t>
            </a:r>
            <a:r>
              <a:rPr lang="ru-RU" dirty="0"/>
              <a:t>муниципальном архиве</a:t>
            </a:r>
          </a:p>
          <a:p>
            <a:endParaRPr lang="ru-RU" sz="2000" dirty="0"/>
          </a:p>
          <a:p>
            <a:endParaRPr lang="ru-RU" sz="2000" b="1" dirty="0">
              <a:solidFill>
                <a:srgbClr val="0099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6" y="560941"/>
            <a:ext cx="4385328" cy="29188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34" y="3615630"/>
            <a:ext cx="4182444" cy="2743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6" y="3615629"/>
            <a:ext cx="4385328" cy="27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9416" y="-144779"/>
            <a:ext cx="11352584" cy="11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+mj-lt"/>
                <a:ea typeface="+mj-ea"/>
                <a:cs typeface="+mj-cs"/>
              </a:rPr>
              <a:t>Строительство и капитальный ремонт объектов культурного назначения</a:t>
            </a:r>
            <a:endParaRPr lang="ru-RU" sz="2800" b="1" dirty="0">
              <a:solidFill>
                <a:srgbClr val="00CC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84032" y="1484784"/>
            <a:ext cx="5807968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За 2018 год</a:t>
            </a:r>
            <a:r>
              <a:rPr lang="en-US" b="1" dirty="0"/>
              <a:t>:</a:t>
            </a:r>
            <a:endParaRPr lang="ru-RU" dirty="0"/>
          </a:p>
          <a:p>
            <a:r>
              <a:rPr lang="ru-RU" dirty="0"/>
              <a:t>построено </a:t>
            </a:r>
            <a:r>
              <a:rPr lang="ru-RU" b="1" dirty="0">
                <a:solidFill>
                  <a:srgbClr val="009900"/>
                </a:solidFill>
              </a:rPr>
              <a:t>28 </a:t>
            </a:r>
            <a:r>
              <a:rPr lang="ru-RU" dirty="0"/>
              <a:t>многофункциональных культурных центров на </a:t>
            </a:r>
            <a:r>
              <a:rPr lang="ru-RU" b="1" dirty="0">
                <a:solidFill>
                  <a:srgbClr val="009900"/>
                </a:solidFill>
              </a:rPr>
              <a:t>2 700 мест</a:t>
            </a:r>
          </a:p>
          <a:p>
            <a:endParaRPr lang="ru-RU" sz="800" b="1" dirty="0">
              <a:solidFill>
                <a:srgbClr val="009900"/>
              </a:solidFill>
            </a:endParaRPr>
          </a:p>
          <a:p>
            <a:r>
              <a:rPr lang="ru-RU" dirty="0"/>
              <a:t>капитально отремонтировано </a:t>
            </a:r>
          </a:p>
          <a:p>
            <a:r>
              <a:rPr lang="ru-RU" b="1" dirty="0">
                <a:solidFill>
                  <a:srgbClr val="009900"/>
                </a:solidFill>
              </a:rPr>
              <a:t>42 </a:t>
            </a:r>
            <a:r>
              <a:rPr lang="ru-RU" dirty="0"/>
              <a:t>объекта культурного назначения</a:t>
            </a:r>
          </a:p>
          <a:p>
            <a:endParaRPr lang="ru-RU" b="1" dirty="0">
              <a:solidFill>
                <a:srgbClr val="009900"/>
              </a:solidFill>
            </a:endParaRPr>
          </a:p>
          <a:p>
            <a:r>
              <a:rPr lang="ru-RU" b="1" dirty="0"/>
              <a:t>В 2019 году предусмотрено</a:t>
            </a:r>
            <a:r>
              <a:rPr lang="en-US" b="1" dirty="0"/>
              <a:t>:</a:t>
            </a:r>
          </a:p>
          <a:p>
            <a:r>
              <a:rPr lang="ru-RU" dirty="0"/>
              <a:t>строительство </a:t>
            </a:r>
            <a:r>
              <a:rPr lang="ru-RU" b="1" dirty="0">
                <a:solidFill>
                  <a:srgbClr val="009900"/>
                </a:solidFill>
              </a:rPr>
              <a:t>21 </a:t>
            </a:r>
            <a:r>
              <a:rPr lang="ru-RU" dirty="0"/>
              <a:t>многофункционального культурного центра</a:t>
            </a:r>
          </a:p>
          <a:p>
            <a:endParaRPr lang="ru-RU" sz="800" b="1" dirty="0">
              <a:solidFill>
                <a:srgbClr val="009900"/>
              </a:solidFill>
            </a:endParaRPr>
          </a:p>
          <a:p>
            <a:r>
              <a:rPr lang="ru-RU" dirty="0"/>
              <a:t>капитальный ремонт </a:t>
            </a:r>
          </a:p>
          <a:p>
            <a:r>
              <a:rPr lang="ru-RU" b="1" dirty="0">
                <a:solidFill>
                  <a:srgbClr val="009900"/>
                </a:solidFill>
              </a:rPr>
              <a:t>40</a:t>
            </a:r>
            <a:r>
              <a:rPr lang="ru-RU" dirty="0"/>
              <a:t> объектов культурного назначения</a:t>
            </a:r>
          </a:p>
          <a:p>
            <a:endParaRPr lang="ru-RU" sz="800" b="1" dirty="0">
              <a:solidFill>
                <a:srgbClr val="009900"/>
              </a:solidFill>
            </a:endParaRPr>
          </a:p>
          <a:p>
            <a:r>
              <a:rPr lang="ru-RU" dirty="0"/>
              <a:t>строительство </a:t>
            </a:r>
            <a:r>
              <a:rPr lang="ru-RU" b="1" dirty="0">
                <a:solidFill>
                  <a:srgbClr val="009900"/>
                </a:solidFill>
              </a:rPr>
              <a:t>3 </a:t>
            </a:r>
            <a:r>
              <a:rPr lang="ru-RU" dirty="0"/>
              <a:t>домов культуры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7" y="3645024"/>
            <a:ext cx="4591405" cy="30612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953860"/>
            <a:ext cx="4591404" cy="261915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9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39416" y="-171400"/>
            <a:ext cx="8075612" cy="899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ru-RU" sz="2800" dirty="0"/>
              <a:t>Туризм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4077072"/>
            <a:ext cx="54975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Туристический поток в республику увеличился </a:t>
            </a:r>
            <a:endParaRPr lang="en-US" dirty="0" smtClean="0"/>
          </a:p>
          <a:p>
            <a:r>
              <a:rPr lang="ru-RU" dirty="0" smtClean="0"/>
              <a:t>на </a:t>
            </a:r>
            <a:r>
              <a:rPr lang="ru-RU" b="1" dirty="0">
                <a:solidFill>
                  <a:srgbClr val="009900"/>
                </a:solidFill>
              </a:rPr>
              <a:t>5%</a:t>
            </a:r>
            <a:r>
              <a:rPr lang="ru-RU" dirty="0"/>
              <a:t> и </a:t>
            </a:r>
            <a:r>
              <a:rPr lang="ru-RU" dirty="0" smtClean="0"/>
              <a:t>составил </a:t>
            </a:r>
            <a:r>
              <a:rPr lang="ru-RU" b="1" dirty="0">
                <a:solidFill>
                  <a:srgbClr val="009900"/>
                </a:solidFill>
              </a:rPr>
              <a:t>3,4 млн человек</a:t>
            </a:r>
            <a:r>
              <a:rPr lang="ru-RU" dirty="0"/>
              <a:t>,</a:t>
            </a:r>
          </a:p>
          <a:p>
            <a:r>
              <a:rPr lang="ru-RU" dirty="0"/>
              <a:t>в том числе </a:t>
            </a:r>
          </a:p>
          <a:p>
            <a:r>
              <a:rPr lang="ru-RU" b="1" dirty="0">
                <a:solidFill>
                  <a:srgbClr val="009900"/>
                </a:solidFill>
              </a:rPr>
              <a:t>более 345 тысяч иностранных </a:t>
            </a:r>
            <a:r>
              <a:rPr lang="ru-RU" b="1" dirty="0" smtClean="0">
                <a:solidFill>
                  <a:srgbClr val="009900"/>
                </a:solidFill>
              </a:rPr>
              <a:t>туристов</a:t>
            </a:r>
            <a:endParaRPr lang="ru-RU" b="1" dirty="0">
              <a:solidFill>
                <a:srgbClr val="009900"/>
              </a:solidFill>
            </a:endParaRPr>
          </a:p>
          <a:p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3619314"/>
            <a:ext cx="4392488" cy="26900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620688"/>
            <a:ext cx="4392488" cy="2840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620687"/>
            <a:ext cx="4248472" cy="28404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5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67408" y="-102830"/>
            <a:ext cx="7931150" cy="706438"/>
          </a:xfrm>
        </p:spPr>
        <p:txBody>
          <a:bodyPr/>
          <a:lstStyle/>
          <a:p>
            <a:pPr algn="l" eaLnBrk="1" hangingPunct="1"/>
            <a:r>
              <a:rPr lang="ru-RU" sz="2800" dirty="0">
                <a:latin typeface="Arial" pitchFamily="34" charset="0"/>
                <a:cs typeface="Arial" pitchFamily="34" charset="0"/>
              </a:rPr>
              <a:t>Развитие общественных пространств</a:t>
            </a:r>
            <a:endParaRPr lang="ru-RU" sz="2800" dirty="0">
              <a:solidFill>
                <a:srgbClr val="00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79976" y="1700809"/>
            <a:ext cx="597666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9900"/>
                </a:solidFill>
              </a:rPr>
              <a:t>58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srgbClr val="009900"/>
                </a:solidFill>
              </a:rPr>
              <a:t>общественных пространств </a:t>
            </a:r>
            <a:r>
              <a:rPr lang="ru-RU" dirty="0">
                <a:solidFill>
                  <a:prstClr val="black"/>
                </a:solidFill>
              </a:rPr>
              <a:t>обустроено во всех 45 муниципальных образованиях, в том числе:</a:t>
            </a:r>
          </a:p>
          <a:p>
            <a:endParaRPr lang="ru-RU" b="1" dirty="0">
              <a:solidFill>
                <a:prstClr val="black"/>
              </a:solidFill>
            </a:endParaRPr>
          </a:p>
          <a:p>
            <a:r>
              <a:rPr lang="ru-RU" b="1" dirty="0">
                <a:solidFill>
                  <a:srgbClr val="009900"/>
                </a:solidFill>
              </a:rPr>
              <a:t>28 </a:t>
            </a:r>
            <a:r>
              <a:rPr lang="ru-RU" dirty="0">
                <a:solidFill>
                  <a:prstClr val="black"/>
                </a:solidFill>
              </a:rPr>
              <a:t>парков</a:t>
            </a:r>
          </a:p>
          <a:p>
            <a:r>
              <a:rPr lang="ru-RU" b="1" dirty="0">
                <a:solidFill>
                  <a:srgbClr val="009900"/>
                </a:solidFill>
              </a:rPr>
              <a:t>16 </a:t>
            </a:r>
            <a:r>
              <a:rPr lang="ru-RU" dirty="0">
                <a:solidFill>
                  <a:prstClr val="black"/>
                </a:solidFill>
              </a:rPr>
              <a:t>набережных и пляжей</a:t>
            </a:r>
          </a:p>
          <a:p>
            <a:r>
              <a:rPr lang="ru-RU" b="1" dirty="0">
                <a:solidFill>
                  <a:srgbClr val="009900"/>
                </a:solidFill>
              </a:rPr>
              <a:t>6 </a:t>
            </a:r>
            <a:r>
              <a:rPr lang="ru-RU" dirty="0">
                <a:solidFill>
                  <a:prstClr val="black"/>
                </a:solidFill>
              </a:rPr>
              <a:t>улиц</a:t>
            </a:r>
          </a:p>
          <a:p>
            <a:r>
              <a:rPr lang="ru-RU" b="1" dirty="0">
                <a:solidFill>
                  <a:srgbClr val="009900"/>
                </a:solidFill>
              </a:rPr>
              <a:t>3 </a:t>
            </a:r>
            <a:r>
              <a:rPr lang="ru-RU" dirty="0">
                <a:solidFill>
                  <a:prstClr val="black"/>
                </a:solidFill>
              </a:rPr>
              <a:t>сквера</a:t>
            </a:r>
          </a:p>
          <a:p>
            <a:r>
              <a:rPr lang="ru-RU" b="1" dirty="0">
                <a:solidFill>
                  <a:srgbClr val="009900"/>
                </a:solidFill>
              </a:rPr>
              <a:t>4 </a:t>
            </a:r>
            <a:r>
              <a:rPr lang="ru-RU" dirty="0">
                <a:solidFill>
                  <a:prstClr val="black"/>
                </a:solidFill>
              </a:rPr>
              <a:t>бульвара</a:t>
            </a:r>
          </a:p>
          <a:p>
            <a:r>
              <a:rPr lang="ru-RU" b="1" dirty="0">
                <a:solidFill>
                  <a:srgbClr val="009900"/>
                </a:solidFill>
              </a:rPr>
              <a:t>1 </a:t>
            </a:r>
            <a:r>
              <a:rPr lang="ru-RU" dirty="0">
                <a:solidFill>
                  <a:prstClr val="black"/>
                </a:solidFill>
              </a:rPr>
              <a:t>площадь</a:t>
            </a:r>
          </a:p>
          <a:p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692696"/>
            <a:ext cx="4392488" cy="29190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789040"/>
            <a:ext cx="4392488" cy="29336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5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9416" y="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cs typeface="Arial" pitchFamily="34" charset="0"/>
              </a:rPr>
              <a:t>Жилищное строительство </a:t>
            </a:r>
            <a:endParaRPr lang="ru-RU" sz="2800" b="1" dirty="0">
              <a:solidFill>
                <a:srgbClr val="00CC00"/>
              </a:solidFill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534011"/>
            <a:ext cx="4464496" cy="28550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0" y="3573016"/>
            <a:ext cx="4463120" cy="31471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07968" y="1340769"/>
            <a:ext cx="626469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dirty="0">
              <a:solidFill>
                <a:prstClr val="black"/>
              </a:solidFill>
            </a:endParaRPr>
          </a:p>
          <a:p>
            <a:r>
              <a:rPr lang="ru-RU" b="1" dirty="0">
                <a:solidFill>
                  <a:prstClr val="black"/>
                </a:solidFill>
              </a:rPr>
              <a:t>В 2018 году </a:t>
            </a:r>
            <a:r>
              <a:rPr lang="ru-RU" dirty="0">
                <a:solidFill>
                  <a:prstClr val="black"/>
                </a:solidFill>
              </a:rPr>
              <a:t>введено </a:t>
            </a:r>
          </a:p>
          <a:p>
            <a:r>
              <a:rPr lang="ru-RU" b="1" dirty="0">
                <a:solidFill>
                  <a:srgbClr val="009900"/>
                </a:solidFill>
              </a:rPr>
              <a:t>2 409,9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srgbClr val="009900"/>
                </a:solidFill>
              </a:rPr>
              <a:t>тыс. кв. м </a:t>
            </a:r>
            <a:r>
              <a:rPr lang="ru-RU" dirty="0">
                <a:solidFill>
                  <a:prstClr val="black"/>
                </a:solidFill>
              </a:rPr>
              <a:t>жилья, в том числе: 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>
                <a:solidFill>
                  <a:srgbClr val="009900"/>
                </a:solidFill>
              </a:rPr>
              <a:t>438,0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srgbClr val="009900"/>
                </a:solidFill>
              </a:rPr>
              <a:t>тыс. кв. м </a:t>
            </a:r>
            <a:r>
              <a:rPr lang="ru-RU" dirty="0">
                <a:solidFill>
                  <a:prstClr val="black"/>
                </a:solidFill>
              </a:rPr>
              <a:t>-  </a:t>
            </a:r>
            <a:r>
              <a:rPr lang="ru-RU" dirty="0" smtClean="0">
                <a:solidFill>
                  <a:prstClr val="black"/>
                </a:solidFill>
              </a:rPr>
              <a:t>по </a:t>
            </a:r>
            <a:r>
              <a:rPr lang="ru-RU" dirty="0">
                <a:solidFill>
                  <a:prstClr val="black"/>
                </a:solidFill>
              </a:rPr>
              <a:t>программе социальной ипотеки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>
                <a:solidFill>
                  <a:srgbClr val="009900"/>
                </a:solidFill>
              </a:rPr>
              <a:t>122 жилых дома </a:t>
            </a:r>
            <a:r>
              <a:rPr lang="ru-RU" dirty="0">
                <a:solidFill>
                  <a:prstClr val="black"/>
                </a:solidFill>
              </a:rPr>
              <a:t>на </a:t>
            </a:r>
            <a:r>
              <a:rPr lang="ru-RU" b="1" dirty="0">
                <a:solidFill>
                  <a:srgbClr val="009900"/>
                </a:solidFill>
              </a:rPr>
              <a:t>486 квартир </a:t>
            </a:r>
          </a:p>
          <a:p>
            <a:r>
              <a:rPr lang="ru-RU" dirty="0"/>
              <a:t>о</a:t>
            </a:r>
            <a:r>
              <a:rPr lang="ru-RU" dirty="0">
                <a:solidFill>
                  <a:prstClr val="black"/>
                </a:solidFill>
              </a:rPr>
              <a:t>бщей площадью </a:t>
            </a:r>
            <a:r>
              <a:rPr lang="ru-RU" b="1" dirty="0">
                <a:solidFill>
                  <a:srgbClr val="009900"/>
                </a:solidFill>
              </a:rPr>
              <a:t>25,3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srgbClr val="009900"/>
                </a:solidFill>
              </a:rPr>
              <a:t>тыс. кв. м </a:t>
            </a:r>
            <a:r>
              <a:rPr lang="ru-RU" dirty="0">
                <a:solidFill>
                  <a:prstClr val="black"/>
                </a:solidFill>
              </a:rPr>
              <a:t>– </a:t>
            </a:r>
          </a:p>
          <a:p>
            <a:r>
              <a:rPr lang="ru-RU" dirty="0">
                <a:solidFill>
                  <a:prstClr val="black"/>
                </a:solidFill>
              </a:rPr>
              <a:t>по программе строительства арендного жилья</a:t>
            </a:r>
          </a:p>
          <a:p>
            <a:r>
              <a:rPr lang="ru-RU" sz="2000" dirty="0">
                <a:solidFill>
                  <a:prstClr val="black"/>
                </a:solidFill>
              </a:rPr>
              <a:t> 	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30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7408" y="-11131"/>
            <a:ext cx="11017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cs typeface="Arial" pitchFamily="34" charset="0"/>
              </a:rPr>
              <a:t>Обеспечение жильём отдельных категорий граждан </a:t>
            </a:r>
            <a:endParaRPr lang="ru-RU" sz="2800" b="1" dirty="0">
              <a:solidFill>
                <a:srgbClr val="00CC00"/>
              </a:solidFill>
              <a:cs typeface="Arial" pitchFamily="34" charset="0"/>
            </a:endParaRPr>
          </a:p>
        </p:txBody>
      </p:sp>
      <p:pic>
        <p:nvPicPr>
          <p:cNvPr id="7" name="Picture 3" descr="C:\Users\gataullina\Pictures\ОтчПрав\ветераны\В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764704"/>
            <a:ext cx="4032448" cy="25910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r="22574"/>
          <a:stretch/>
        </p:blipFill>
        <p:spPr>
          <a:xfrm>
            <a:off x="911424" y="3518101"/>
            <a:ext cx="4032448" cy="30788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47928" y="1287583"/>
            <a:ext cx="633670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В 2018 году </a:t>
            </a:r>
            <a:r>
              <a:rPr lang="ru-RU" dirty="0"/>
              <a:t>обеспечены жильем</a:t>
            </a:r>
            <a:r>
              <a:rPr lang="ru-RU" b="1" dirty="0"/>
              <a:t>:</a:t>
            </a:r>
          </a:p>
          <a:p>
            <a:endParaRPr lang="ru-RU" b="1" dirty="0">
              <a:solidFill>
                <a:srgbClr val="009900"/>
              </a:solidFill>
            </a:endParaRPr>
          </a:p>
          <a:p>
            <a:r>
              <a:rPr lang="ru-RU" b="1" dirty="0">
                <a:solidFill>
                  <a:srgbClr val="009900"/>
                </a:solidFill>
              </a:rPr>
              <a:t>31 ветеран Великой Отечественной войны</a:t>
            </a:r>
          </a:p>
          <a:p>
            <a:endParaRPr lang="ru-RU" dirty="0">
              <a:solidFill>
                <a:srgbClr val="009900"/>
              </a:solidFill>
            </a:endParaRPr>
          </a:p>
          <a:p>
            <a:r>
              <a:rPr lang="ru-RU" b="1" dirty="0">
                <a:solidFill>
                  <a:srgbClr val="009900"/>
                </a:solidFill>
              </a:rPr>
              <a:t>297 детей-сирот</a:t>
            </a:r>
          </a:p>
          <a:p>
            <a:endParaRPr lang="ru-RU" b="1" dirty="0"/>
          </a:p>
          <a:p>
            <a:r>
              <a:rPr lang="ru-RU" b="1" dirty="0">
                <a:solidFill>
                  <a:srgbClr val="009900"/>
                </a:solidFill>
              </a:rPr>
              <a:t>46</a:t>
            </a:r>
            <a:r>
              <a:rPr lang="ru-RU" dirty="0">
                <a:solidFill>
                  <a:srgbClr val="009900"/>
                </a:solidFill>
              </a:rPr>
              <a:t> </a:t>
            </a:r>
            <a:r>
              <a:rPr lang="ru-RU" b="1" dirty="0">
                <a:solidFill>
                  <a:srgbClr val="009900"/>
                </a:solidFill>
              </a:rPr>
              <a:t>многодетных семей</a:t>
            </a:r>
          </a:p>
          <a:p>
            <a:endParaRPr lang="ru-RU" b="1" dirty="0">
              <a:solidFill>
                <a:srgbClr val="009900"/>
              </a:solidFill>
            </a:endParaRPr>
          </a:p>
          <a:p>
            <a:r>
              <a:rPr lang="ru-RU" b="1" dirty="0"/>
              <a:t>В 2019 году </a:t>
            </a:r>
            <a:r>
              <a:rPr lang="ru-RU" dirty="0"/>
              <a:t>предусмотрены средства для приобретения жилья</a:t>
            </a:r>
            <a:r>
              <a:rPr lang="en-US" dirty="0"/>
              <a:t>:</a:t>
            </a:r>
            <a:endParaRPr lang="ru-RU" dirty="0"/>
          </a:p>
          <a:p>
            <a:endParaRPr lang="en-US" dirty="0"/>
          </a:p>
          <a:p>
            <a:r>
              <a:rPr lang="en-US" b="1" dirty="0">
                <a:solidFill>
                  <a:srgbClr val="009900"/>
                </a:solidFill>
              </a:rPr>
              <a:t>309</a:t>
            </a:r>
            <a:r>
              <a:rPr lang="ru-RU" b="1" dirty="0">
                <a:solidFill>
                  <a:srgbClr val="009900"/>
                </a:solidFill>
              </a:rPr>
              <a:t> детям-сиротам</a:t>
            </a:r>
          </a:p>
          <a:p>
            <a:endParaRPr lang="ru-RU" b="1" dirty="0">
              <a:solidFill>
                <a:srgbClr val="009900"/>
              </a:solidFill>
            </a:endParaRPr>
          </a:p>
          <a:p>
            <a:r>
              <a:rPr lang="ru-RU" b="1" dirty="0">
                <a:solidFill>
                  <a:srgbClr val="009900"/>
                </a:solidFill>
              </a:rPr>
              <a:t>35</a:t>
            </a:r>
            <a:r>
              <a:rPr lang="ru-RU" dirty="0">
                <a:solidFill>
                  <a:srgbClr val="009900"/>
                </a:solidFill>
              </a:rPr>
              <a:t> </a:t>
            </a:r>
            <a:r>
              <a:rPr lang="ru-RU" b="1" dirty="0">
                <a:solidFill>
                  <a:srgbClr val="009900"/>
                </a:solidFill>
              </a:rPr>
              <a:t>многодетным семьям</a:t>
            </a:r>
          </a:p>
          <a:p>
            <a:endParaRPr lang="ru-RU" sz="2000" b="1" dirty="0">
              <a:solidFill>
                <a:srgbClr val="0099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9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2516081"/>
              </p:ext>
            </p:extLst>
          </p:nvPr>
        </p:nvGraphicFramePr>
        <p:xfrm>
          <a:off x="1165203" y="866203"/>
          <a:ext cx="945221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839416" y="0"/>
            <a:ext cx="8532440" cy="76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0" rIns="91362" bIns="4568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3619">
              <a:defRPr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Показатели в основных секторах экономики</a:t>
            </a:r>
          </a:p>
          <a:p>
            <a:pPr algn="l" defTabSz="913619">
              <a:defRPr/>
            </a:pPr>
            <a:r>
              <a:rPr lang="ru-RU" sz="1800" dirty="0">
                <a:latin typeface="+mn-lt"/>
                <a:cs typeface="Times New Roman" pitchFamily="18" charset="0"/>
              </a:rPr>
              <a:t>(в % к предыдущему году)</a:t>
            </a:r>
            <a:r>
              <a:rPr lang="en-US" sz="1800" dirty="0">
                <a:latin typeface="+mn-lt"/>
                <a:cs typeface="Times New Roman" pitchFamily="18" charset="0"/>
              </a:rPr>
              <a:t> </a:t>
            </a:r>
            <a:endParaRPr lang="ru-RU" sz="1800" dirty="0">
              <a:solidFill>
                <a:srgbClr val="0099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7347" y="5013177"/>
            <a:ext cx="8460432" cy="769361"/>
          </a:xfrm>
          <a:prstGeom prst="rect">
            <a:avLst/>
          </a:prstGeom>
          <a:solidFill>
            <a:schemeClr val="bg1"/>
          </a:solidFill>
        </p:spPr>
        <p:txBody>
          <a:bodyPr wrap="square" lIns="91362" tIns="45680" rIns="91362" bIns="45680">
            <a:spAutoFit/>
          </a:bodyPr>
          <a:lstStyle/>
          <a:p>
            <a:pPr algn="ctr" defTabSz="91361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kern="0" dirty="0">
                <a:solidFill>
                  <a:srgbClr val="008F4C"/>
                </a:solidFill>
                <a:latin typeface="Arial"/>
              </a:rPr>
              <a:t>Темп роста </a:t>
            </a:r>
            <a:r>
              <a:rPr lang="ru-RU" sz="2000" b="1" kern="0" dirty="0">
                <a:solidFill>
                  <a:srgbClr val="008F4C"/>
                </a:solidFill>
              </a:rPr>
              <a:t>ВРП в 2018 году, </a:t>
            </a:r>
            <a:r>
              <a:rPr lang="ru-RU" sz="2000" b="1" kern="0" dirty="0">
                <a:solidFill>
                  <a:srgbClr val="008F4C"/>
                </a:solidFill>
                <a:latin typeface="Arial"/>
              </a:rPr>
              <a:t>по оценке, составил 101,5%  </a:t>
            </a:r>
          </a:p>
          <a:p>
            <a:pPr algn="ctr" defTabSz="91361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kern="0" dirty="0">
                <a:solidFill>
                  <a:srgbClr val="008F4C"/>
                </a:solidFill>
                <a:latin typeface="Arial"/>
              </a:rPr>
              <a:t>(в 2017 году – 101,6%)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1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63952" y="1268760"/>
            <a:ext cx="5544616" cy="3618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b="1" dirty="0"/>
              <a:t>В 2018 году </a:t>
            </a:r>
            <a:r>
              <a:rPr lang="ru-RU" dirty="0">
                <a:solidFill>
                  <a:prstClr val="black"/>
                </a:solidFill>
              </a:rPr>
              <a:t>отремонтировано</a:t>
            </a:r>
          </a:p>
          <a:p>
            <a:pPr>
              <a:lnSpc>
                <a:spcPts val="2500"/>
              </a:lnSpc>
            </a:pPr>
            <a:r>
              <a:rPr lang="ru-RU" b="1" dirty="0">
                <a:solidFill>
                  <a:srgbClr val="009900"/>
                </a:solidFill>
              </a:rPr>
              <a:t>972</a:t>
            </a:r>
            <a:r>
              <a:rPr lang="ru-RU" b="1" dirty="0">
                <a:solidFill>
                  <a:srgbClr val="9BBB59">
                    <a:lumMod val="50000"/>
                  </a:srgbClr>
                </a:solidFill>
              </a:rPr>
              <a:t>  </a:t>
            </a:r>
            <a:r>
              <a:rPr lang="ru-RU" b="1" dirty="0">
                <a:solidFill>
                  <a:srgbClr val="009900"/>
                </a:solidFill>
              </a:rPr>
              <a:t>многоквартирных  дома </a:t>
            </a:r>
            <a:r>
              <a:rPr lang="ru-RU" dirty="0">
                <a:solidFill>
                  <a:prstClr val="black"/>
                </a:solidFill>
              </a:rPr>
              <a:t>общей площадью </a:t>
            </a:r>
            <a:r>
              <a:rPr lang="ru-RU" b="1" dirty="0">
                <a:solidFill>
                  <a:srgbClr val="009900"/>
                </a:solidFill>
              </a:rPr>
              <a:t>5,6 млн кв. метров</a:t>
            </a:r>
          </a:p>
          <a:p>
            <a:pPr>
              <a:lnSpc>
                <a:spcPts val="2500"/>
              </a:lnSpc>
            </a:pPr>
            <a:endParaRPr lang="ru-RU" b="1" dirty="0">
              <a:solidFill>
                <a:prstClr val="black"/>
              </a:solidFill>
            </a:endParaRPr>
          </a:p>
          <a:p>
            <a:pPr>
              <a:lnSpc>
                <a:spcPts val="2500"/>
              </a:lnSpc>
            </a:pPr>
            <a:r>
              <a:rPr lang="ru-RU" b="1" dirty="0"/>
              <a:t>В 2019 году </a:t>
            </a:r>
            <a:r>
              <a:rPr lang="ru-RU" dirty="0"/>
              <a:t>планируется </a:t>
            </a:r>
            <a:r>
              <a:rPr lang="ru-RU" dirty="0">
                <a:solidFill>
                  <a:prstClr val="black"/>
                </a:solidFill>
              </a:rPr>
              <a:t>отремонтировать</a:t>
            </a:r>
          </a:p>
          <a:p>
            <a:pPr marL="457200" indent="-457200">
              <a:lnSpc>
                <a:spcPts val="2500"/>
              </a:lnSpc>
              <a:buAutoNum type="arabicPlain" startAt="936"/>
            </a:pPr>
            <a:r>
              <a:rPr lang="ru-RU" b="1" dirty="0">
                <a:solidFill>
                  <a:srgbClr val="009900"/>
                </a:solidFill>
              </a:rPr>
              <a:t>многоквартирных  дома</a:t>
            </a:r>
          </a:p>
          <a:p>
            <a:pPr>
              <a:lnSpc>
                <a:spcPts val="2500"/>
              </a:lnSpc>
            </a:pPr>
            <a:endParaRPr lang="ru-RU" b="1" dirty="0">
              <a:solidFill>
                <a:srgbClr val="009900"/>
              </a:solidFill>
            </a:endParaRPr>
          </a:p>
          <a:p>
            <a:pPr>
              <a:lnSpc>
                <a:spcPts val="2500"/>
              </a:lnSpc>
            </a:pPr>
            <a:endParaRPr lang="ru-RU" b="1" dirty="0">
              <a:solidFill>
                <a:prstClr val="black"/>
              </a:solidFill>
            </a:endParaRPr>
          </a:p>
          <a:p>
            <a:pPr>
              <a:lnSpc>
                <a:spcPts val="2500"/>
              </a:lnSpc>
            </a:pPr>
            <a:r>
              <a:rPr lang="ru-RU" b="1" dirty="0">
                <a:solidFill>
                  <a:srgbClr val="009900"/>
                </a:solidFill>
              </a:rPr>
              <a:t>16 577 многоквартирных домов </a:t>
            </a:r>
            <a:r>
              <a:rPr lang="ru-RU" dirty="0">
                <a:solidFill>
                  <a:prstClr val="black"/>
                </a:solidFill>
              </a:rPr>
              <a:t>включено в </a:t>
            </a:r>
            <a:r>
              <a:rPr lang="ru-RU" b="1" dirty="0">
                <a:solidFill>
                  <a:prstClr val="black"/>
                </a:solidFill>
              </a:rPr>
              <a:t>долгосрочную региональную программу </a:t>
            </a:r>
          </a:p>
          <a:p>
            <a:pPr>
              <a:lnSpc>
                <a:spcPts val="2500"/>
              </a:lnSpc>
            </a:pPr>
            <a:r>
              <a:rPr lang="ru-RU" b="1" dirty="0">
                <a:solidFill>
                  <a:prstClr val="black"/>
                </a:solidFill>
              </a:rPr>
              <a:t>до 2043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9416" y="-21456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cs typeface="Arial" pitchFamily="34" charset="0"/>
              </a:rPr>
              <a:t>Капитальный ремонт домов </a:t>
            </a:r>
            <a:endParaRPr lang="ru-RU" sz="2800" b="1" dirty="0">
              <a:solidFill>
                <a:srgbClr val="00CC00"/>
              </a:solidFill>
              <a:cs typeface="Arial" pitchFamily="34" charset="0"/>
            </a:endParaRPr>
          </a:p>
        </p:txBody>
      </p:sp>
      <p:sp>
        <p:nvSpPr>
          <p:cNvPr id="5" name="AutoShape 2" descr="https://www.stroyural.info/wp-content/uploads/2017/09/kapremont_dom-768x576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www.stroyural.info/wp-content/uploads/2017/09/kapremont_dom-768x576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http://www.stroykat.com/upload/iblock/3f5/3f5b69fc382f4e415eae3a411c2bbc58.jp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3" descr="X:\Капремонт\Миляуша\ВК\14. 02.07.2016\IMG-20160628-WA003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7488" y="625013"/>
            <a:ext cx="3960440" cy="29703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88" y="3786846"/>
            <a:ext cx="3960440" cy="28350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05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9416" y="12356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cs typeface="Arial" pitchFamily="34" charset="0"/>
              </a:rPr>
              <a:t>Жилищно-коммунальные услуги</a:t>
            </a:r>
            <a:endParaRPr lang="ru-RU" sz="2800" b="1" dirty="0">
              <a:solidFill>
                <a:srgbClr val="00CC00"/>
              </a:solidFill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55440" y="1412776"/>
            <a:ext cx="10945216" cy="3867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</a:pPr>
            <a:r>
              <a:rPr lang="ru-RU" b="1" dirty="0"/>
              <a:t>За 2018 год </a:t>
            </a:r>
            <a:r>
              <a:rPr lang="ru-RU" dirty="0">
                <a:solidFill>
                  <a:prstClr val="black"/>
                </a:solidFill>
              </a:rPr>
              <a:t>поступило </a:t>
            </a:r>
            <a:r>
              <a:rPr lang="ru-RU" b="1" dirty="0">
                <a:solidFill>
                  <a:srgbClr val="009900"/>
                </a:solidFill>
              </a:rPr>
              <a:t>17,9 тыс.</a:t>
            </a:r>
            <a:r>
              <a:rPr lang="ru-RU" b="1" dirty="0">
                <a:solidFill>
                  <a:srgbClr val="9BBB59">
                    <a:lumMod val="50000"/>
                  </a:srgbClr>
                </a:solidFill>
              </a:rPr>
              <a:t> </a:t>
            </a:r>
            <a:r>
              <a:rPr lang="ru-RU" b="1" dirty="0">
                <a:solidFill>
                  <a:srgbClr val="009900"/>
                </a:solidFill>
              </a:rPr>
              <a:t>обращений по вопросам жилищно-коммунального хозяйства</a:t>
            </a:r>
            <a:r>
              <a:rPr lang="ru-RU" dirty="0">
                <a:solidFill>
                  <a:prstClr val="black"/>
                </a:solidFill>
              </a:rPr>
              <a:t>, из них</a:t>
            </a:r>
            <a:r>
              <a:rPr lang="en-US" dirty="0">
                <a:solidFill>
                  <a:prstClr val="black"/>
                </a:solidFill>
              </a:rPr>
              <a:t>:</a:t>
            </a:r>
            <a:endParaRPr lang="ru-RU" dirty="0">
              <a:solidFill>
                <a:prstClr val="black"/>
              </a:solidFill>
            </a:endParaRPr>
          </a:p>
          <a:p>
            <a:pPr algn="just">
              <a:lnSpc>
                <a:spcPts val="2500"/>
              </a:lnSpc>
            </a:pPr>
            <a:endParaRPr lang="en-US" dirty="0">
              <a:solidFill>
                <a:prstClr val="black"/>
              </a:solidFill>
            </a:endParaRPr>
          </a:p>
          <a:p>
            <a:pPr marL="360000" algn="just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70% - </a:t>
            </a:r>
            <a:r>
              <a:rPr lang="ru-RU" dirty="0">
                <a:solidFill>
                  <a:prstClr val="black"/>
                </a:solidFill>
              </a:rPr>
              <a:t>по содержанию общедомового имущества;</a:t>
            </a:r>
          </a:p>
          <a:p>
            <a:pPr marL="36000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10% - по некачественному предоставлению коммунальных услуг и оплате за жилищно-коммунальные услуги;</a:t>
            </a:r>
          </a:p>
          <a:p>
            <a:pPr marL="360000" algn="just">
              <a:lnSpc>
                <a:spcPct val="150000"/>
              </a:lnSpc>
            </a:pPr>
            <a:r>
              <a:rPr lang="tt-RU" dirty="0">
                <a:solidFill>
                  <a:prstClr val="black"/>
                </a:solidFill>
              </a:rPr>
              <a:t>3% - по перепланировке квартир и  по некачественному предоставлению </a:t>
            </a:r>
            <a:r>
              <a:rPr lang="ru-RU" dirty="0">
                <a:solidFill>
                  <a:prstClr val="black"/>
                </a:solidFill>
              </a:rPr>
              <a:t>жилищных</a:t>
            </a:r>
            <a:r>
              <a:rPr lang="tt-RU" dirty="0">
                <a:solidFill>
                  <a:prstClr val="black"/>
                </a:solidFill>
              </a:rPr>
              <a:t> услуг;</a:t>
            </a:r>
          </a:p>
          <a:p>
            <a:pPr marL="360000" algn="just">
              <a:lnSpc>
                <a:spcPct val="150000"/>
              </a:lnSpc>
            </a:pPr>
            <a:r>
              <a:rPr lang="tt-RU" dirty="0">
                <a:solidFill>
                  <a:prstClr val="black"/>
                </a:solidFill>
              </a:rPr>
              <a:t>2% - жалобы на проведение капитального ремонта и на работу управляющих компаний;</a:t>
            </a:r>
          </a:p>
          <a:p>
            <a:pPr marL="360000" algn="just">
              <a:lnSpc>
                <a:spcPct val="150000"/>
              </a:lnSpc>
            </a:pPr>
            <a:r>
              <a:rPr lang="tt-RU" dirty="0">
                <a:solidFill>
                  <a:prstClr val="black"/>
                </a:solidFill>
              </a:rPr>
              <a:t>менее 1% - по строительным недоделкам</a:t>
            </a:r>
          </a:p>
          <a:p>
            <a:pPr>
              <a:lnSpc>
                <a:spcPts val="2500"/>
              </a:lnSpc>
            </a:pP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31360" y="1442002"/>
            <a:ext cx="576064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В 2018 году </a:t>
            </a:r>
          </a:p>
          <a:p>
            <a:r>
              <a:rPr lang="ru-RU" dirty="0"/>
              <a:t>введено в эксплуатацию </a:t>
            </a:r>
          </a:p>
          <a:p>
            <a:r>
              <a:rPr lang="ru-RU" b="1" dirty="0">
                <a:solidFill>
                  <a:srgbClr val="009900"/>
                </a:solidFill>
              </a:rPr>
              <a:t>5 жилых домов на 517 квартир</a:t>
            </a:r>
          </a:p>
          <a:p>
            <a:endParaRPr lang="ru-RU" b="1" dirty="0">
              <a:solidFill>
                <a:srgbClr val="009900"/>
              </a:solidFill>
            </a:endParaRPr>
          </a:p>
          <a:p>
            <a:r>
              <a:rPr lang="ru-RU" b="1" dirty="0"/>
              <a:t>В 2019 году </a:t>
            </a:r>
          </a:p>
          <a:p>
            <a:r>
              <a:rPr lang="ru-RU" dirty="0"/>
              <a:t>планируется завершить </a:t>
            </a:r>
            <a:r>
              <a:rPr lang="ru-RU" b="1" dirty="0">
                <a:solidFill>
                  <a:srgbClr val="009900"/>
                </a:solidFill>
              </a:rPr>
              <a:t>12 объектов </a:t>
            </a:r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839416" y="-234280"/>
            <a:ext cx="90658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ru-RU" sz="2800" dirty="0"/>
              <a:t>Проблемные объекты долевого строительства</a:t>
            </a:r>
          </a:p>
        </p:txBody>
      </p:sp>
      <p:sp>
        <p:nvSpPr>
          <p:cNvPr id="4" name="AutoShape 4" descr="https://kazanfirst.ru/storage/post/August2017/7prCPDzCpGGftrqIkKjP-watermark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764704"/>
            <a:ext cx="4464496" cy="31407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79576" y="4481263"/>
            <a:ext cx="943304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С 1 июля 2019 года </a:t>
            </a:r>
            <a:r>
              <a:rPr lang="ru-RU" dirty="0"/>
              <a:t>привлечение денежных средств граждан для домов, </a:t>
            </a:r>
            <a:endParaRPr lang="en-US" dirty="0" smtClean="0"/>
          </a:p>
          <a:p>
            <a:r>
              <a:rPr lang="ru-RU" dirty="0" smtClean="0"/>
              <a:t>не </a:t>
            </a:r>
            <a:r>
              <a:rPr lang="ru-RU" dirty="0"/>
              <a:t>введенных в эксплуатацию на момент привлечения денежных средств, </a:t>
            </a:r>
            <a:endParaRPr lang="en-US" dirty="0" smtClean="0"/>
          </a:p>
          <a:p>
            <a:r>
              <a:rPr lang="ru-RU" b="1" dirty="0" smtClean="0"/>
              <a:t>допускается </a:t>
            </a:r>
            <a:r>
              <a:rPr lang="ru-RU" b="1" dirty="0"/>
              <a:t>только с использование счетов </a:t>
            </a:r>
            <a:r>
              <a:rPr lang="ru-RU" b="1" dirty="0" err="1"/>
              <a:t>эскроу</a:t>
            </a:r>
            <a:endParaRPr lang="ru-RU" dirty="0"/>
          </a:p>
          <a:p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2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80542" y="-299356"/>
            <a:ext cx="85324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ru-RU" sz="2800" dirty="0"/>
              <a:t>Дорожная инфраструктура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39816" y="721833"/>
            <a:ext cx="74888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В 2018 году</a:t>
            </a:r>
            <a:r>
              <a:rPr lang="en-US" b="1" dirty="0"/>
              <a:t>:</a:t>
            </a:r>
            <a:endParaRPr lang="ru-RU" b="1" dirty="0"/>
          </a:p>
          <a:p>
            <a:pPr lvl="0"/>
            <a:endParaRPr lang="ru-RU" b="1" dirty="0"/>
          </a:p>
          <a:p>
            <a:pPr lvl="0"/>
            <a:r>
              <a:rPr lang="ru-RU" dirty="0"/>
              <a:t>построено и </a:t>
            </a:r>
            <a:r>
              <a:rPr lang="ru-RU" dirty="0" smtClean="0"/>
              <a:t>реконструировано</a:t>
            </a:r>
            <a:r>
              <a:rPr lang="en-US" dirty="0" smtClean="0"/>
              <a:t> </a:t>
            </a:r>
            <a:r>
              <a:rPr lang="ru-RU" b="1" dirty="0" smtClean="0">
                <a:solidFill>
                  <a:srgbClr val="009900"/>
                </a:solidFill>
              </a:rPr>
              <a:t>более </a:t>
            </a:r>
            <a:r>
              <a:rPr lang="ru-RU" b="1" dirty="0">
                <a:solidFill>
                  <a:srgbClr val="009900"/>
                </a:solidFill>
              </a:rPr>
              <a:t>103 км </a:t>
            </a:r>
            <a:r>
              <a:rPr lang="ru-RU" dirty="0"/>
              <a:t>региональных</a:t>
            </a:r>
          </a:p>
          <a:p>
            <a:pPr lvl="0"/>
            <a:r>
              <a:rPr lang="ru-RU" dirty="0"/>
              <a:t>автомобильных дорог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отремонтировано </a:t>
            </a:r>
            <a:r>
              <a:rPr lang="ru-RU" b="1" dirty="0">
                <a:solidFill>
                  <a:srgbClr val="009900"/>
                </a:solidFill>
              </a:rPr>
              <a:t>320 км </a:t>
            </a:r>
            <a:r>
              <a:rPr lang="ru-RU" dirty="0"/>
              <a:t>региональных автомобильных дорог </a:t>
            </a:r>
            <a:r>
              <a:rPr lang="ru-RU" dirty="0" smtClean="0"/>
              <a:t>и</a:t>
            </a:r>
            <a:endParaRPr lang="en-US" dirty="0" smtClean="0"/>
          </a:p>
          <a:p>
            <a:pPr lvl="0"/>
            <a:r>
              <a:rPr lang="ru-RU" b="1" dirty="0" smtClean="0">
                <a:solidFill>
                  <a:srgbClr val="009900"/>
                </a:solidFill>
              </a:rPr>
              <a:t>10 </a:t>
            </a:r>
            <a:r>
              <a:rPr lang="ru-RU" b="1" dirty="0">
                <a:solidFill>
                  <a:srgbClr val="009900"/>
                </a:solidFill>
              </a:rPr>
              <a:t>мостов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подъездами с твердым покрытием обеспечено </a:t>
            </a:r>
            <a:r>
              <a:rPr lang="ru-RU" b="1" dirty="0">
                <a:solidFill>
                  <a:srgbClr val="009900"/>
                </a:solidFill>
              </a:rPr>
              <a:t>29 </a:t>
            </a:r>
            <a:r>
              <a:rPr lang="ru-RU" dirty="0"/>
              <a:t>сельских населенных пунктов</a:t>
            </a:r>
            <a:r>
              <a:rPr lang="ru-RU" dirty="0">
                <a:solidFill>
                  <a:srgbClr val="009900"/>
                </a:solidFill>
              </a:rPr>
              <a:t> </a:t>
            </a:r>
            <a:r>
              <a:rPr lang="ru-RU" dirty="0"/>
              <a:t>(более 2,5 </a:t>
            </a:r>
            <a:r>
              <a:rPr lang="ru-RU" dirty="0" err="1"/>
              <a:t>тыс.человек</a:t>
            </a:r>
            <a:r>
              <a:rPr lang="ru-RU" dirty="0"/>
              <a:t>) общей протяжностью почти </a:t>
            </a:r>
            <a:r>
              <a:rPr lang="ru-RU" b="1" dirty="0">
                <a:solidFill>
                  <a:srgbClr val="009900"/>
                </a:solidFill>
              </a:rPr>
              <a:t>93 км </a:t>
            </a:r>
          </a:p>
          <a:p>
            <a:endParaRPr lang="ru-RU" dirty="0"/>
          </a:p>
          <a:p>
            <a:r>
              <a:rPr lang="ru-RU" dirty="0"/>
              <a:t>построено </a:t>
            </a:r>
            <a:r>
              <a:rPr lang="ru-RU" b="1" dirty="0">
                <a:solidFill>
                  <a:srgbClr val="009900"/>
                </a:solidFill>
              </a:rPr>
              <a:t>28 </a:t>
            </a:r>
            <a:r>
              <a:rPr lang="ru-RU" dirty="0"/>
              <a:t>подъездов к фермерским хозяйствам протяженностью </a:t>
            </a:r>
            <a:r>
              <a:rPr lang="ru-RU" b="1" dirty="0">
                <a:solidFill>
                  <a:srgbClr val="009900"/>
                </a:solidFill>
              </a:rPr>
              <a:t>21,9 км </a:t>
            </a:r>
          </a:p>
          <a:p>
            <a:endParaRPr lang="ru-RU" b="1" dirty="0">
              <a:solidFill>
                <a:srgbClr val="009900"/>
              </a:solidFill>
            </a:endParaRPr>
          </a:p>
          <a:p>
            <a:r>
              <a:rPr lang="ru-RU" dirty="0"/>
              <a:t>построено </a:t>
            </a:r>
            <a:r>
              <a:rPr lang="ru-RU" b="1" dirty="0">
                <a:solidFill>
                  <a:srgbClr val="009900"/>
                </a:solidFill>
              </a:rPr>
              <a:t>17 </a:t>
            </a:r>
            <a:r>
              <a:rPr lang="ru-RU" dirty="0"/>
              <a:t>подъездных дорог к садовым обществам общей протяженностью </a:t>
            </a:r>
            <a:r>
              <a:rPr lang="ru-RU" b="1" dirty="0" smtClean="0">
                <a:solidFill>
                  <a:srgbClr val="009900"/>
                </a:solidFill>
              </a:rPr>
              <a:t>более</a:t>
            </a:r>
            <a:r>
              <a:rPr lang="ru-RU" dirty="0" smtClean="0"/>
              <a:t> </a:t>
            </a:r>
            <a:r>
              <a:rPr lang="ru-RU" b="1" dirty="0">
                <a:solidFill>
                  <a:srgbClr val="009900"/>
                </a:solidFill>
              </a:rPr>
              <a:t>28 км</a:t>
            </a:r>
          </a:p>
          <a:p>
            <a:pPr lvl="0"/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00" y="4509120"/>
            <a:ext cx="3024337" cy="2214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9" y="2630948"/>
            <a:ext cx="3024337" cy="1814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1" y="721834"/>
            <a:ext cx="3024337" cy="18456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62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839416" y="-119600"/>
            <a:ext cx="8081283" cy="759443"/>
          </a:xfrm>
        </p:spPr>
        <p:txBody>
          <a:bodyPr/>
          <a:lstStyle/>
          <a:p>
            <a:pPr algn="l" eaLnBrk="1" hangingPunct="1"/>
            <a:r>
              <a:rPr lang="ru-RU" altLang="ru-RU" sz="2800" dirty="0">
                <a:latin typeface="Arial" pitchFamily="34" charset="0"/>
                <a:cs typeface="Arial" pitchFamily="34" charset="0"/>
              </a:rPr>
              <a:t>Риски и ограничения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424" y="639843"/>
            <a:ext cx="10369152" cy="5453453"/>
          </a:xfrm>
        </p:spPr>
        <p:txBody>
          <a:bodyPr rtlCol="0">
            <a:normAutofit/>
          </a:bodyPr>
          <a:lstStyle/>
          <a:p>
            <a:pPr marL="0" indent="0" defTabSz="815639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000000"/>
                </a:solidFill>
              </a:rPr>
              <a:t>Внешние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  <a:endParaRPr lang="ru-RU" sz="2400" dirty="0">
              <a:solidFill>
                <a:srgbClr val="000000"/>
              </a:solidFill>
            </a:endParaRPr>
          </a:p>
          <a:p>
            <a:pPr marL="305865" indent="-305865" defTabSz="815639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rgbClr val="000000"/>
                </a:solidFill>
              </a:rPr>
              <a:t>конфликты на мировых торговых рынках</a:t>
            </a:r>
          </a:p>
          <a:p>
            <a:pPr marL="305865" indent="-305865" defTabSz="815639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rgbClr val="000000"/>
                </a:solidFill>
              </a:rPr>
              <a:t>давление на валюты развивающихся стран </a:t>
            </a:r>
          </a:p>
          <a:p>
            <a:pPr marL="305865" indent="-305865" defTabSz="815639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rgbClr val="000000"/>
                </a:solidFill>
              </a:rPr>
              <a:t>c</a:t>
            </a:r>
            <a:r>
              <a:rPr lang="ru-RU" sz="2000" dirty="0" err="1">
                <a:solidFill>
                  <a:srgbClr val="000000"/>
                </a:solidFill>
              </a:rPr>
              <a:t>анкции</a:t>
            </a:r>
            <a:endParaRPr lang="en-US" sz="2000" dirty="0">
              <a:solidFill>
                <a:srgbClr val="000000"/>
              </a:solidFill>
            </a:endParaRPr>
          </a:p>
          <a:p>
            <a:pPr marL="305865" indent="-305865" defTabSz="815639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rgbClr val="000000"/>
                </a:solidFill>
              </a:rPr>
              <a:t>снижение спроса на российскую экспортную продукцию</a:t>
            </a:r>
          </a:p>
          <a:p>
            <a:pPr marL="0" indent="0" defTabSz="815639" eaLnBrk="1" fontAlgn="auto" hangingPunct="1">
              <a:spcAft>
                <a:spcPts val="0"/>
              </a:spcAft>
              <a:buNone/>
              <a:defRPr/>
            </a:pPr>
            <a:endParaRPr lang="ru-RU" sz="2000" dirty="0">
              <a:solidFill>
                <a:srgbClr val="000000"/>
              </a:solidFill>
            </a:endParaRPr>
          </a:p>
          <a:p>
            <a:pPr marL="0" indent="0" defTabSz="815639" eaLnBrk="1" fontAlgn="auto" hangingPunct="1"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000000"/>
                </a:solidFill>
              </a:rPr>
              <a:t>Внутренние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  <a:endParaRPr lang="ru-RU" sz="2400" dirty="0">
              <a:solidFill>
                <a:srgbClr val="000000"/>
              </a:solidFill>
            </a:endParaRPr>
          </a:p>
          <a:p>
            <a:pPr marL="305865" indent="-305865" defTabSz="815639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rgbClr val="000000"/>
                </a:solidFill>
              </a:rPr>
              <a:t>замедление темпов роста корпоративного кредитования</a:t>
            </a:r>
          </a:p>
          <a:p>
            <a:pPr marL="305865" indent="-305865" defTabSz="815639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rgbClr val="000000"/>
                </a:solidFill>
              </a:rPr>
              <a:t>замедление инвестиций</a:t>
            </a:r>
          </a:p>
          <a:p>
            <a:pPr marL="305865" indent="-305865" defTabSz="815639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rgbClr val="000000"/>
                </a:solidFill>
              </a:rPr>
              <a:t>сохранение «серого» рынка труда</a:t>
            </a:r>
          </a:p>
          <a:p>
            <a:pPr marL="305865" indent="-305865" defTabSz="815639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rgbClr val="000000"/>
                </a:solidFill>
              </a:rPr>
              <a:t>отставание уровня производительности труда</a:t>
            </a:r>
          </a:p>
          <a:p>
            <a:pPr marL="305865" indent="-305865" defTabSz="815639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rgbClr val="000000"/>
                </a:solidFill>
              </a:rPr>
              <a:t>ограничение доступа к высоким технологиям</a:t>
            </a:r>
          </a:p>
          <a:p>
            <a:pPr marL="0" indent="0" defTabSz="815639" eaLnBrk="1" fontAlgn="auto" hangingPunct="1">
              <a:spcAft>
                <a:spcPts val="0"/>
              </a:spcAft>
              <a:buNone/>
              <a:defRPr/>
            </a:pP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0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86745" y="-80137"/>
            <a:ext cx="11305255" cy="1020304"/>
          </a:xfrm>
        </p:spPr>
        <p:txBody>
          <a:bodyPr rtlCol="0">
            <a:noAutofit/>
          </a:bodyPr>
          <a:lstStyle/>
          <a:p>
            <a:pPr algn="l" defTabSz="815639" eaLnBrk="1" fontAlgn="auto" hangingPunct="1">
              <a:spcAft>
                <a:spcPts val="0"/>
              </a:spcAft>
              <a:defRPr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Динамика инвестиций в основной капитал и </a:t>
            </a:r>
            <a:br>
              <a:rPr lang="ru-RU" altLang="ru-RU" sz="2400" dirty="0">
                <a:latin typeface="Arial" pitchFamily="34" charset="0"/>
                <a:cs typeface="Arial" pitchFamily="34" charset="0"/>
              </a:rPr>
            </a:br>
            <a:r>
              <a:rPr lang="ru-RU" altLang="ru-RU" sz="2400" dirty="0">
                <a:latin typeface="Arial" pitchFamily="34" charset="0"/>
                <a:cs typeface="Arial" pitchFamily="34" charset="0"/>
              </a:rPr>
              <a:t>финансовых результатов по видам экономической деятельности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7117725"/>
              </p:ext>
            </p:extLst>
          </p:nvPr>
        </p:nvGraphicFramePr>
        <p:xfrm>
          <a:off x="983431" y="1055813"/>
          <a:ext cx="10009114" cy="5016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0350">
                  <a:extLst>
                    <a:ext uri="{9D8B030D-6E8A-4147-A177-3AD203B41FA5}">
                      <a16:colId xmlns:a16="http://schemas.microsoft.com/office/drawing/2014/main" val="58542406"/>
                    </a:ext>
                  </a:extLst>
                </a:gridCol>
                <a:gridCol w="2750656">
                  <a:extLst>
                    <a:ext uri="{9D8B030D-6E8A-4147-A177-3AD203B41FA5}">
                      <a16:colId xmlns:a16="http://schemas.microsoft.com/office/drawing/2014/main" val="2159686752"/>
                    </a:ext>
                  </a:extLst>
                </a:gridCol>
                <a:gridCol w="1685887">
                  <a:extLst>
                    <a:ext uri="{9D8B030D-6E8A-4147-A177-3AD203B41FA5}">
                      <a16:colId xmlns:a16="http://schemas.microsoft.com/office/drawing/2014/main" val="2533328398"/>
                    </a:ext>
                  </a:extLst>
                </a:gridCol>
                <a:gridCol w="1402221">
                  <a:extLst>
                    <a:ext uri="{9D8B030D-6E8A-4147-A177-3AD203B41FA5}">
                      <a16:colId xmlns:a16="http://schemas.microsoft.com/office/drawing/2014/main" val="60729445"/>
                    </a:ext>
                  </a:extLst>
                </a:gridCol>
              </a:tblGrid>
              <a:tr h="314628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Вид экономической деятельности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AF8B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Среднегодовые темпы роста</a:t>
                      </a: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снижения) в 2013-2018 гг., в %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AF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229622"/>
                  </a:ext>
                </a:extLst>
              </a:tr>
              <a:tr h="480023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7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инвестиций в основной капитал</a:t>
                      </a:r>
                      <a:endParaRPr lang="ru-RU" sz="1400" b="0" dirty="0"/>
                    </a:p>
                  </a:txBody>
                  <a:tcPr marL="68582" marR="68582" marT="34282" marB="34282">
                    <a:solidFill>
                      <a:srgbClr val="BAF8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7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убытка</a:t>
                      </a:r>
                      <a:endParaRPr lang="ru-RU" sz="1400" b="0" dirty="0"/>
                    </a:p>
                  </a:txBody>
                  <a:tcPr marL="68582" marR="68582" marT="34282" marB="34282">
                    <a:solidFill>
                      <a:srgbClr val="BAF8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70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прибыли</a:t>
                      </a:r>
                      <a:endParaRPr lang="ru-RU" sz="1400" b="0" dirty="0"/>
                    </a:p>
                  </a:txBody>
                  <a:tcPr marL="68582" marR="68582" marT="34282" marB="34282">
                    <a:solidFill>
                      <a:srgbClr val="BAF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429288"/>
                  </a:ext>
                </a:extLst>
              </a:tr>
              <a:tr h="274662">
                <a:tc>
                  <a:txBody>
                    <a:bodyPr/>
                    <a:lstStyle/>
                    <a:p>
                      <a:pPr marL="0" marR="0" lvl="0" indent="0" algn="just" defTabSz="1217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Производство пищевых продуктов</a:t>
                      </a:r>
                      <a:endParaRPr lang="ru-RU" sz="1400" dirty="0"/>
                    </a:p>
                  </a:txBody>
                  <a:tcPr marL="68582" marR="68582" marT="34282" marB="3428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7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88,0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155,1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268771"/>
                  </a:ext>
                </a:extLst>
              </a:tr>
              <a:tr h="274662">
                <a:tc>
                  <a:txBody>
                    <a:bodyPr/>
                    <a:lstStyle/>
                    <a:p>
                      <a:pPr marL="0" marR="0" lvl="0" indent="0" algn="just" defTabSz="1217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Производство напитков</a:t>
                      </a:r>
                      <a:endParaRPr lang="ru-RU" sz="1400" dirty="0"/>
                    </a:p>
                  </a:txBody>
                  <a:tcPr marL="68582" marR="68582" marT="34282" marB="3428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183299"/>
                  </a:ext>
                </a:extLst>
              </a:tr>
              <a:tr h="274662">
                <a:tc>
                  <a:txBody>
                    <a:bodyPr/>
                    <a:lstStyle/>
                    <a:p>
                      <a:pPr marL="0" marR="0" lvl="0" indent="0" algn="just" defTabSz="1217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Производство текстильных изделий</a:t>
                      </a:r>
                      <a:endParaRPr lang="ru-RU" sz="1400" dirty="0"/>
                    </a:p>
                  </a:txBody>
                  <a:tcPr marL="68582" marR="68582" marT="34282" marB="3428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105,1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306,2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771263"/>
                  </a:ext>
                </a:extLst>
              </a:tr>
              <a:tr h="278419">
                <a:tc>
                  <a:txBody>
                    <a:bodyPr/>
                    <a:lstStyle/>
                    <a:p>
                      <a:pPr marL="0" marR="0" lvl="0" indent="0" algn="just" defTabSz="1217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Производство одежды</a:t>
                      </a:r>
                      <a:endParaRPr lang="ru-RU" sz="1400" dirty="0"/>
                    </a:p>
                  </a:txBody>
                  <a:tcPr marL="68582" marR="68582" marT="34282" marB="3428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697806"/>
                  </a:ext>
                </a:extLst>
              </a:tr>
              <a:tr h="293397">
                <a:tc>
                  <a:txBody>
                    <a:bodyPr/>
                    <a:lstStyle/>
                    <a:p>
                      <a:pPr marL="0" marR="0" lvl="0" indent="0" algn="just" defTabSz="1217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Производство бумаги и бумажных изделий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2" marR="68582" marT="34282" marB="3428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488,6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65890"/>
                  </a:ext>
                </a:extLst>
              </a:tr>
              <a:tr h="274662">
                <a:tc>
                  <a:txBody>
                    <a:bodyPr/>
                    <a:lstStyle/>
                    <a:p>
                      <a:pPr marL="0" marR="0" lvl="0" indent="0" algn="just" defTabSz="1217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Производство металлургическое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2" marR="68582" marT="34282" marB="3428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172,9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0976"/>
                  </a:ext>
                </a:extLst>
              </a:tr>
              <a:tr h="48066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Производство готовых металлических изделий, кроме машин и оборудования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2" marR="68582" marT="34282" marB="3428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6112043"/>
                  </a:ext>
                </a:extLst>
              </a:tr>
              <a:tr h="474427">
                <a:tc>
                  <a:txBody>
                    <a:bodyPr/>
                    <a:lstStyle/>
                    <a:p>
                      <a:pPr marL="0" marR="0" lvl="0" indent="0" algn="just" defTabSz="1217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Обеспечение электрической энергией, газом и паром</a:t>
                      </a:r>
                      <a:endParaRPr lang="ru-RU" sz="1400" dirty="0"/>
                    </a:p>
                  </a:txBody>
                  <a:tcPr marL="68582" marR="68582" marT="34282" marB="3428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104,4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045851"/>
                  </a:ext>
                </a:extLst>
              </a:tr>
              <a:tr h="674194">
                <a:tc>
                  <a:txBody>
                    <a:bodyPr/>
                    <a:lstStyle/>
                    <a:p>
                      <a:pPr marL="0" marR="0" lvl="0" indent="0" algn="just" defTabSz="12176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Водоснабжение; водоотведение, организация сбора и утилизация отходов, деятельность по ликвидации загрязнений</a:t>
                      </a:r>
                      <a:endParaRPr lang="ru-RU" sz="1400" dirty="0"/>
                    </a:p>
                  </a:txBody>
                  <a:tcPr marL="68582" marR="68582" marT="34282" marB="3428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25,4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1631"/>
                  </a:ext>
                </a:extLst>
              </a:tr>
              <a:tr h="29965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Транспортировка и хранение</a:t>
                      </a:r>
                      <a:endParaRPr lang="ru-RU" sz="14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170,0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6381529"/>
                  </a:ext>
                </a:extLst>
              </a:tr>
              <a:tr h="499416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Деятельность в области информации и связи </a:t>
                      </a:r>
                      <a:endParaRPr lang="ru-RU" sz="14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103,2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640685"/>
                  </a:ext>
                </a:extLst>
              </a:tr>
            </a:tbl>
          </a:graphicData>
        </a:graphic>
      </p:graphicFrame>
      <p:cxnSp>
        <p:nvCxnSpPr>
          <p:cNvPr id="19" name="Прямая со стрелкой 18"/>
          <p:cNvCxnSpPr/>
          <p:nvPr/>
        </p:nvCxnSpPr>
        <p:spPr>
          <a:xfrm flipH="1" flipV="1">
            <a:off x="9126404" y="2429063"/>
            <a:ext cx="2714" cy="1890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9116766" y="3304832"/>
            <a:ext cx="9638" cy="2121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9119999" y="4170243"/>
            <a:ext cx="7144" cy="2223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9130376" y="5291485"/>
            <a:ext cx="7143" cy="1859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9143635" y="5694723"/>
            <a:ext cx="3224" cy="160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9120336" y="1916832"/>
            <a:ext cx="0" cy="1809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9123607" y="3030624"/>
            <a:ext cx="4154" cy="1749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10704512" y="2204864"/>
            <a:ext cx="0" cy="1603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10708091" y="2780928"/>
            <a:ext cx="0" cy="144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10717518" y="3717032"/>
            <a:ext cx="0" cy="1738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10704512" y="4797152"/>
            <a:ext cx="8473" cy="186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13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767408" y="-21898"/>
            <a:ext cx="8532440" cy="79300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 b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Нефтегазохимический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комплекс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04" y="572384"/>
            <a:ext cx="2822556" cy="69623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3483492"/>
            <a:ext cx="1445235" cy="11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/>
          <a:stretch/>
        </p:blipFill>
        <p:spPr>
          <a:xfrm>
            <a:off x="1248156" y="3436998"/>
            <a:ext cx="4326762" cy="2864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11154" r="1683"/>
          <a:stretch/>
        </p:blipFill>
        <p:spPr>
          <a:xfrm>
            <a:off x="6963360" y="585239"/>
            <a:ext cx="4177814" cy="285176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13204" y="1365388"/>
            <a:ext cx="44805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Запущены установки: 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гидроочистки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</a:rPr>
              <a:t>нафты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изомеризации лёгкой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</a:rPr>
              <a:t>нафты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 гидроочистки керосина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гидроочистки дизельного топлива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672064" y="4604779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Реализация проекта по строительству Комплекса по глубокой переработке тяжелых остатков нефтеперерабатывающего завода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2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39416" y="25742"/>
            <a:ext cx="8532440" cy="79300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 b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Нефтегазохимический комплекс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7018" b="13022"/>
          <a:stretch/>
        </p:blipFill>
        <p:spPr>
          <a:xfrm>
            <a:off x="6388646" y="799403"/>
            <a:ext cx="4126577" cy="2644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47" y="935466"/>
            <a:ext cx="3655568" cy="4791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r="-1"/>
          <a:stretch/>
        </p:blipFill>
        <p:spPr>
          <a:xfrm>
            <a:off x="6388646" y="3587717"/>
            <a:ext cx="4104456" cy="26497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2280" y="1556792"/>
            <a:ext cx="4879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</a:rPr>
              <a:t>Запущено новое производство рукавной трехслойной FFS-пленки, </a:t>
            </a:r>
          </a:p>
          <a:p>
            <a:r>
              <a:rPr lang="ru-RU" dirty="0">
                <a:ea typeface="Calibri" panose="020F0502020204030204" pitchFamily="34" charset="0"/>
              </a:rPr>
              <a:t>а также четыре новые печи пиролиза на заводе этилена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27448" y="4175405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</a:rPr>
              <a:t>Завершен проект по строительству новых производств (производство формальдегида; изобутилена) и реконструкция действующего производства изопрена-мономера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52" y="3092909"/>
            <a:ext cx="4145959" cy="10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67408" y="0"/>
            <a:ext cx="7632848" cy="54701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800" b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ашиностроение</a:t>
            </a:r>
          </a:p>
        </p:txBody>
      </p:sp>
      <p:pic>
        <p:nvPicPr>
          <p:cNvPr id="24" name="Рисунок 23" descr="https://www.kolesa.ru/uploads/2018/04/KAM_6274-1600x0-c-defaul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3" r="10644"/>
          <a:stretch/>
        </p:blipFill>
        <p:spPr bwMode="auto">
          <a:xfrm>
            <a:off x="6340549" y="768778"/>
            <a:ext cx="4130001" cy="24687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5582" y="806505"/>
            <a:ext cx="5068410" cy="2623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60"/>
            <a:r>
              <a:rPr lang="ru-RU" b="1" dirty="0">
                <a:ea typeface="Georgia"/>
                <a:cs typeface="Georgia"/>
                <a:sym typeface="Georgia"/>
              </a:rPr>
              <a:t>Развитие модельного ряда автомобилей КАМАЗ  и </a:t>
            </a:r>
            <a:r>
              <a:rPr lang="ru-RU" b="1" dirty="0" smtClean="0">
                <a:ea typeface="Georgia"/>
                <a:cs typeface="Georgia"/>
                <a:sym typeface="Georgia"/>
              </a:rPr>
              <a:t>модернизация</a:t>
            </a:r>
            <a:r>
              <a:rPr lang="en-US" b="1" dirty="0" smtClean="0">
                <a:ea typeface="Georgia"/>
                <a:cs typeface="Georgia"/>
                <a:sym typeface="Georgia"/>
              </a:rPr>
              <a:t> </a:t>
            </a:r>
            <a:r>
              <a:rPr lang="ru-RU" b="1" dirty="0" smtClean="0">
                <a:ea typeface="Georgia"/>
                <a:cs typeface="Georgia"/>
                <a:sym typeface="Georgia"/>
              </a:rPr>
              <a:t>производственных </a:t>
            </a:r>
            <a:r>
              <a:rPr lang="ru-RU" b="1" dirty="0">
                <a:ea typeface="Georgia"/>
                <a:cs typeface="Georgia"/>
                <a:sym typeface="Georgia"/>
              </a:rPr>
              <a:t>мощностей  для его производства  </a:t>
            </a:r>
          </a:p>
          <a:p>
            <a:pPr marL="12700" marR="110489">
              <a:spcBef>
                <a:spcPts val="65"/>
              </a:spcBef>
            </a:pPr>
            <a:r>
              <a:rPr lang="ru-RU" dirty="0">
                <a:solidFill>
                  <a:srgbClr val="151616"/>
                </a:solidFill>
                <a:ea typeface="Georgia"/>
                <a:cs typeface="Georgia"/>
                <a:sym typeface="Georgia"/>
              </a:rPr>
              <a:t>кабины поколения К5</a:t>
            </a:r>
          </a:p>
          <a:p>
            <a:pPr marL="12700" marR="110489">
              <a:spcBef>
                <a:spcPts val="65"/>
              </a:spcBef>
            </a:pPr>
            <a:r>
              <a:rPr lang="ru-RU" dirty="0">
                <a:solidFill>
                  <a:srgbClr val="151616"/>
                </a:solidFill>
                <a:ea typeface="Georgia"/>
                <a:cs typeface="Georgia"/>
                <a:sym typeface="Georgia"/>
              </a:rPr>
              <a:t>двигателей Р6</a:t>
            </a:r>
          </a:p>
          <a:p>
            <a:pPr marL="12700" marR="110489">
              <a:spcBef>
                <a:spcPts val="65"/>
              </a:spcBef>
            </a:pPr>
            <a:r>
              <a:rPr lang="ru-RU" dirty="0">
                <a:solidFill>
                  <a:srgbClr val="151616"/>
                </a:solidFill>
                <a:ea typeface="Georgia"/>
                <a:cs typeface="Georgia"/>
                <a:sym typeface="Georgia"/>
              </a:rPr>
              <a:t>автомобилей </a:t>
            </a:r>
            <a:r>
              <a:rPr lang="ru-RU" dirty="0" err="1">
                <a:solidFill>
                  <a:srgbClr val="151616"/>
                </a:solidFill>
                <a:ea typeface="Georgia"/>
                <a:cs typeface="Georgia"/>
                <a:sym typeface="Georgia"/>
              </a:rPr>
              <a:t>Камаз</a:t>
            </a:r>
            <a:r>
              <a:rPr lang="ru-RU" dirty="0">
                <a:solidFill>
                  <a:srgbClr val="151616"/>
                </a:solidFill>
                <a:ea typeface="Georgia"/>
                <a:cs typeface="Georgia"/>
                <a:sym typeface="Georgia"/>
              </a:rPr>
              <a:t> поколений К4 и К5, в том числе работающих на сжатом и сжиженном природном газе</a:t>
            </a:r>
          </a:p>
        </p:txBody>
      </p:sp>
      <p:pic>
        <p:nvPicPr>
          <p:cNvPr id="9" name="Google Shape;536;p33"/>
          <p:cNvPicPr preferRelativeResize="0"/>
          <p:nvPr/>
        </p:nvPicPr>
        <p:blipFill rotWithShape="1">
          <a:blip r:embed="rId4">
            <a:alphaModFix/>
          </a:blip>
          <a:srcRect t="5580" r="4643"/>
          <a:stretch/>
        </p:blipFill>
        <p:spPr>
          <a:xfrm>
            <a:off x="983432" y="3750900"/>
            <a:ext cx="3960440" cy="240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4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0549" y="3669450"/>
            <a:ext cx="4152553" cy="2415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18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11424" y="8240"/>
            <a:ext cx="7632848" cy="54701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800" b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8000"/>
              </a:lnSpc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ашиностроение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75" y="692696"/>
            <a:ext cx="3911119" cy="26057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76" y="3472372"/>
            <a:ext cx="3911118" cy="260578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83432" y="3933056"/>
            <a:ext cx="5256584" cy="98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 мае 2018 года состоялось открытие </a:t>
            </a:r>
            <a:endParaRPr lang="en-US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8000"/>
              </a:lnSpc>
            </a:pP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ООО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«ММК-</a:t>
            </a:r>
            <a:r>
              <a:rPr 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Джошкуноз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Алабуга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мощностью 60 тыс. тонн проката в год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83432" y="1196752"/>
            <a:ext cx="5472608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АО «Казанский 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медико-инструментальный завод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>
              <a:lnSpc>
                <a:spcPct val="108000"/>
              </a:lnSpc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открыл современное производство одноразовых стерильных медицинских изделий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36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1B907FA-CC2F-2D47-888E-3F1DF566945C}"/>
              </a:ext>
            </a:extLst>
          </p:cNvPr>
          <p:cNvSpPr/>
          <p:nvPr/>
        </p:nvSpPr>
        <p:spPr>
          <a:xfrm>
            <a:off x="9908411" y="1500191"/>
            <a:ext cx="759593" cy="395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7" tIns="20793" rIns="41587" bIns="20793" rtlCol="0" anchor="b"/>
          <a:lstStyle/>
          <a:p>
            <a:pPr>
              <a:defRPr/>
            </a:pP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A5C1E300-1EFE-2B40-B748-49ECBC446400}"/>
              </a:ext>
            </a:extLst>
          </p:cNvPr>
          <p:cNvSpPr/>
          <p:nvPr/>
        </p:nvSpPr>
        <p:spPr>
          <a:xfrm>
            <a:off x="3715628" y="1049932"/>
            <a:ext cx="1778756" cy="564717"/>
          </a:xfrm>
          <a:prstGeom prst="roundRect">
            <a:avLst>
              <a:gd name="adj" fmla="val 0"/>
            </a:avLst>
          </a:prstGeom>
          <a:solidFill>
            <a:srgbClr val="1B826E"/>
          </a:solidFill>
          <a:ln w="12700" cap="flat" cmpd="sng" algn="ctr">
            <a:noFill/>
            <a:prstDash val="solid"/>
          </a:ln>
          <a:effectLst/>
        </p:spPr>
        <p:txBody>
          <a:bodyPr lIns="98237" tIns="98237" rIns="81864" bIns="98237" anchor="ctr"/>
          <a:lstStyle/>
          <a:p>
            <a:pPr defTabSz="415309">
              <a:defRPr/>
            </a:pPr>
            <a:r>
              <a:rPr lang="ru-RU" sz="1200" b="1" kern="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Человеческий</a:t>
            </a:r>
          </a:p>
          <a:p>
            <a:pPr defTabSz="415309">
              <a:defRPr/>
            </a:pPr>
            <a:r>
              <a:rPr lang="ru-RU" sz="1200" b="1" kern="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692F7057-6ECA-0B4E-A5E1-4DDE9C04571E}"/>
              </a:ext>
            </a:extLst>
          </p:cNvPr>
          <p:cNvSpPr/>
          <p:nvPr/>
        </p:nvSpPr>
        <p:spPr>
          <a:xfrm>
            <a:off x="3718078" y="2189142"/>
            <a:ext cx="1776305" cy="420019"/>
          </a:xfrm>
          <a:prstGeom prst="roundRect">
            <a:avLst>
              <a:gd name="adj" fmla="val 0"/>
            </a:avLst>
          </a:prstGeom>
          <a:solidFill>
            <a:srgbClr val="C19D77"/>
          </a:solidFill>
          <a:ln w="12700" cap="flat" cmpd="sng" algn="ctr">
            <a:noFill/>
            <a:prstDash val="solid"/>
          </a:ln>
          <a:effectLst/>
        </p:spPr>
        <p:txBody>
          <a:bodyPr lIns="98237" tIns="98237" rIns="81864" bIns="98237" anchor="ctr"/>
          <a:lstStyle/>
          <a:p>
            <a:pPr defTabSz="415309">
              <a:defRPr/>
            </a:pPr>
            <a:r>
              <a:rPr lang="ru-RU" sz="1200" b="1" kern="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комфортная </a:t>
            </a:r>
          </a:p>
          <a:p>
            <a:pPr defTabSz="415309">
              <a:defRPr/>
            </a:pPr>
            <a:r>
              <a:rPr lang="ru-RU" sz="1200" b="1" kern="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среда для жизни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4B90A6FA-7ADC-6343-B416-24E12AEBE66E}"/>
              </a:ext>
            </a:extLst>
          </p:cNvPr>
          <p:cNvSpPr/>
          <p:nvPr/>
        </p:nvSpPr>
        <p:spPr>
          <a:xfrm>
            <a:off x="3718941" y="3240010"/>
            <a:ext cx="1775442" cy="52634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</p:spPr>
        <p:txBody>
          <a:bodyPr lIns="98237" tIns="98237" rIns="81864" bIns="98237" anchor="ctr"/>
          <a:lstStyle/>
          <a:p>
            <a:pPr defTabSz="415309">
              <a:defRPr/>
            </a:pPr>
            <a:r>
              <a:rPr lang="ru-RU" sz="1200" b="1" kern="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Экономический</a:t>
            </a:r>
          </a:p>
          <a:p>
            <a:pPr defTabSz="415309">
              <a:defRPr/>
            </a:pPr>
            <a:r>
              <a:rPr lang="ru-RU" sz="1200" b="1" kern="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</a:t>
            </a:r>
          </a:p>
        </p:txBody>
      </p:sp>
      <p:sp>
        <p:nvSpPr>
          <p:cNvPr id="15" name="object 88">
            <a:extLst>
              <a:ext uri="{FF2B5EF4-FFF2-40B4-BE49-F238E27FC236}">
                <a16:creationId xmlns:a16="http://schemas.microsoft.com/office/drawing/2014/main" id="{91A021C9-AD4D-3243-BD47-E2CA7FA77FE7}"/>
              </a:ext>
            </a:extLst>
          </p:cNvPr>
          <p:cNvSpPr txBox="1">
            <a:spLocks/>
          </p:cNvSpPr>
          <p:nvPr/>
        </p:nvSpPr>
        <p:spPr>
          <a:xfrm>
            <a:off x="3718065" y="1721931"/>
            <a:ext cx="681665" cy="390261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lvl1pPr>
              <a:defRPr sz="3300" b="0" i="0">
                <a:solidFill>
                  <a:srgbClr val="333333"/>
                </a:solidFill>
                <a:latin typeface="Intro Regular"/>
                <a:ea typeface="+mj-ea"/>
                <a:cs typeface="Intro Regular"/>
              </a:defRPr>
            </a:lvl1pPr>
          </a:lstStyle>
          <a:p>
            <a:pPr marL="5776" marR="2310">
              <a:spcBef>
                <a:spcPts val="43"/>
              </a:spcBef>
            </a:pPr>
            <a:r>
              <a:rPr lang="ru-RU" sz="2500" b="1" kern="0" spc="-2" dirty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</a:t>
            </a:r>
            <a:r>
              <a:rPr lang="en-US" sz="2500" b="1" kern="0" spc="-2" dirty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2500" b="1" kern="0" spc="-2" dirty="0">
              <a:solidFill>
                <a:srgbClr val="1B82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88">
            <a:extLst>
              <a:ext uri="{FF2B5EF4-FFF2-40B4-BE49-F238E27FC236}">
                <a16:creationId xmlns:a16="http://schemas.microsoft.com/office/drawing/2014/main" id="{AE641915-1911-9642-94AF-56B06BA94BCC}"/>
              </a:ext>
            </a:extLst>
          </p:cNvPr>
          <p:cNvSpPr txBox="1">
            <a:spLocks/>
          </p:cNvSpPr>
          <p:nvPr/>
        </p:nvSpPr>
        <p:spPr>
          <a:xfrm>
            <a:off x="4433898" y="1874847"/>
            <a:ext cx="1230054" cy="19020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lvl1pPr>
              <a:defRPr sz="3300" b="0" i="0">
                <a:solidFill>
                  <a:srgbClr val="333333"/>
                </a:solidFill>
                <a:latin typeface="Intro Regular"/>
                <a:ea typeface="+mj-ea"/>
                <a:cs typeface="Intro Regular"/>
              </a:defRPr>
            </a:lvl1pPr>
          </a:lstStyle>
          <a:p>
            <a:pPr marL="5776" marR="2310">
              <a:spcBef>
                <a:spcPts val="43"/>
              </a:spcBef>
            </a:pPr>
            <a:r>
              <a:rPr lang="ru-RU" sz="1200" kern="0" spc="-2" dirty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lang="ru-RU" sz="1000" kern="0" spc="-2" dirty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РУБЛЕЙ</a:t>
            </a:r>
          </a:p>
        </p:txBody>
      </p:sp>
      <p:sp>
        <p:nvSpPr>
          <p:cNvPr id="30" name="object 88">
            <a:extLst>
              <a:ext uri="{FF2B5EF4-FFF2-40B4-BE49-F238E27FC236}">
                <a16:creationId xmlns:a16="http://schemas.microsoft.com/office/drawing/2014/main" id="{FD6905CF-323B-5844-AC2F-512BC0118C91}"/>
              </a:ext>
            </a:extLst>
          </p:cNvPr>
          <p:cNvSpPr txBox="1">
            <a:spLocks/>
          </p:cNvSpPr>
          <p:nvPr/>
        </p:nvSpPr>
        <p:spPr>
          <a:xfrm>
            <a:off x="3785879" y="2793393"/>
            <a:ext cx="916983" cy="390261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lvl1pPr>
              <a:defRPr sz="3300" b="0" i="0">
                <a:solidFill>
                  <a:srgbClr val="333333"/>
                </a:solidFill>
                <a:latin typeface="Intro Regular"/>
                <a:ea typeface="+mj-ea"/>
                <a:cs typeface="Intro Regular"/>
              </a:defRPr>
            </a:lvl1pPr>
          </a:lstStyle>
          <a:p>
            <a:pPr marL="5776" marR="2310">
              <a:spcBef>
                <a:spcPts val="43"/>
              </a:spcBef>
            </a:pPr>
            <a:r>
              <a:rPr lang="ru-RU" sz="2500" b="1" kern="0" spc="-2" dirty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21,5</a:t>
            </a:r>
          </a:p>
        </p:txBody>
      </p:sp>
      <p:sp>
        <p:nvSpPr>
          <p:cNvPr id="31" name="object 88">
            <a:extLst>
              <a:ext uri="{FF2B5EF4-FFF2-40B4-BE49-F238E27FC236}">
                <a16:creationId xmlns:a16="http://schemas.microsoft.com/office/drawing/2014/main" id="{8724C34E-B039-F248-B1E4-3769B92CB1E4}"/>
              </a:ext>
            </a:extLst>
          </p:cNvPr>
          <p:cNvSpPr txBox="1">
            <a:spLocks/>
          </p:cNvSpPr>
          <p:nvPr/>
        </p:nvSpPr>
        <p:spPr>
          <a:xfrm>
            <a:off x="4483700" y="2959336"/>
            <a:ext cx="1180252" cy="19020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lvl1pPr>
              <a:defRPr sz="3300" b="0" i="0">
                <a:solidFill>
                  <a:srgbClr val="333333"/>
                </a:solidFill>
                <a:latin typeface="Intro Regular"/>
                <a:ea typeface="+mj-ea"/>
                <a:cs typeface="Intro Regular"/>
              </a:defRPr>
            </a:lvl1pPr>
          </a:lstStyle>
          <a:p>
            <a:pPr marL="5776" marR="2310">
              <a:spcBef>
                <a:spcPts val="43"/>
              </a:spcBef>
            </a:pPr>
            <a:r>
              <a:rPr lang="ru-RU" sz="1200" kern="0" spc="-2" dirty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lang="ru-RU" sz="1000" kern="0" spc="-2" dirty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РУБЛЕЙ</a:t>
            </a:r>
          </a:p>
        </p:txBody>
      </p:sp>
      <p:sp>
        <p:nvSpPr>
          <p:cNvPr id="32" name="object 88">
            <a:extLst>
              <a:ext uri="{FF2B5EF4-FFF2-40B4-BE49-F238E27FC236}">
                <a16:creationId xmlns:a16="http://schemas.microsoft.com/office/drawing/2014/main" id="{79E5EF33-DBB2-D34F-9339-BCA9B259FE42}"/>
              </a:ext>
            </a:extLst>
          </p:cNvPr>
          <p:cNvSpPr txBox="1">
            <a:spLocks/>
          </p:cNvSpPr>
          <p:nvPr/>
        </p:nvSpPr>
        <p:spPr>
          <a:xfrm>
            <a:off x="3769543" y="3985268"/>
            <a:ext cx="464058" cy="390261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lvl1pPr>
              <a:defRPr sz="3300" b="0" i="0">
                <a:solidFill>
                  <a:srgbClr val="333333"/>
                </a:solidFill>
                <a:latin typeface="Intro Regular"/>
                <a:ea typeface="+mj-ea"/>
                <a:cs typeface="Intro Regular"/>
              </a:defRPr>
            </a:lvl1pPr>
          </a:lstStyle>
          <a:p>
            <a:pPr marL="5776" marR="2310">
              <a:spcBef>
                <a:spcPts val="43"/>
              </a:spcBef>
            </a:pPr>
            <a:r>
              <a:rPr lang="ru-RU" sz="2500" b="1" kern="0" spc="-2" dirty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</a:t>
            </a:r>
          </a:p>
        </p:txBody>
      </p:sp>
      <p:sp>
        <p:nvSpPr>
          <p:cNvPr id="33" name="object 88">
            <a:extLst>
              <a:ext uri="{FF2B5EF4-FFF2-40B4-BE49-F238E27FC236}">
                <a16:creationId xmlns:a16="http://schemas.microsoft.com/office/drawing/2014/main" id="{663F9CC6-EF3C-A041-94D6-5687852685F1}"/>
              </a:ext>
            </a:extLst>
          </p:cNvPr>
          <p:cNvSpPr txBox="1">
            <a:spLocks/>
          </p:cNvSpPr>
          <p:nvPr/>
        </p:nvSpPr>
        <p:spPr>
          <a:xfrm>
            <a:off x="4312745" y="4106933"/>
            <a:ext cx="1140994" cy="19020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lvl1pPr>
              <a:defRPr sz="3300" b="0" i="0">
                <a:solidFill>
                  <a:srgbClr val="333333"/>
                </a:solidFill>
                <a:latin typeface="Intro Regular"/>
                <a:ea typeface="+mj-ea"/>
                <a:cs typeface="Intro Regular"/>
              </a:defRPr>
            </a:lvl1pPr>
          </a:lstStyle>
          <a:p>
            <a:pPr marL="5776" marR="2310">
              <a:spcBef>
                <a:spcPts val="43"/>
              </a:spcBef>
            </a:pPr>
            <a:r>
              <a:rPr lang="ru-RU" sz="1200" kern="0" spc="-2" dirty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РУБЛЕЙ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C45F0E4D-04C8-584F-9A78-A9D7F9DF2B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483325"/>
              </p:ext>
            </p:extLst>
          </p:nvPr>
        </p:nvGraphicFramePr>
        <p:xfrm>
          <a:off x="209188" y="832899"/>
          <a:ext cx="3774910" cy="2954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object 88">
            <a:extLst>
              <a:ext uri="{FF2B5EF4-FFF2-40B4-BE49-F238E27FC236}">
                <a16:creationId xmlns:a16="http://schemas.microsoft.com/office/drawing/2014/main" id="{9E70AE46-5C51-6844-AB26-A4BB0196748E}"/>
              </a:ext>
            </a:extLst>
          </p:cNvPr>
          <p:cNvSpPr txBox="1">
            <a:spLocks/>
          </p:cNvSpPr>
          <p:nvPr/>
        </p:nvSpPr>
        <p:spPr>
          <a:xfrm>
            <a:off x="1447143" y="1790807"/>
            <a:ext cx="1707073" cy="135975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lvl1pPr>
              <a:defRPr sz="3300" b="0" i="0">
                <a:solidFill>
                  <a:srgbClr val="333333"/>
                </a:solidFill>
                <a:latin typeface="Intro Regular"/>
                <a:ea typeface="+mj-ea"/>
                <a:cs typeface="Intro Regular"/>
              </a:defRPr>
            </a:lvl1pPr>
          </a:lstStyle>
          <a:p>
            <a:pPr marL="5776" marR="2310" algn="ctr">
              <a:spcBef>
                <a:spcPts val="43"/>
              </a:spcBef>
            </a:pPr>
            <a:r>
              <a:rPr lang="ru-RU" sz="3600" b="1" kern="0" spc="-2" dirty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42,</a:t>
            </a:r>
            <a:r>
              <a:rPr lang="en-US" sz="3600" b="1" kern="0" spc="-2" dirty="0" smtClean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3600" b="1" kern="0" spc="-2" dirty="0" smtClean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76" marR="2310" algn="ctr">
              <a:spcBef>
                <a:spcPts val="43"/>
              </a:spcBef>
            </a:pPr>
            <a:r>
              <a:rPr lang="ru-RU" sz="1600" kern="0" spc="-2" dirty="0" smtClean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</a:t>
            </a:r>
            <a:r>
              <a:rPr lang="ru-RU" sz="1600" kern="0" spc="-2" dirty="0">
                <a:solidFill>
                  <a:srgbClr val="1B8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</a:p>
          <a:p>
            <a:pPr marL="5776" marR="2310" algn="ctr">
              <a:spcBef>
                <a:spcPts val="43"/>
              </a:spcBef>
            </a:pPr>
            <a:endParaRPr lang="ru-RU" sz="3600" b="1" kern="0" spc="-2" dirty="0">
              <a:solidFill>
                <a:srgbClr val="1B82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99DCED7A-DAD0-334B-96B7-B89DB2C9E352}"/>
              </a:ext>
            </a:extLst>
          </p:cNvPr>
          <p:cNvSpPr/>
          <p:nvPr/>
        </p:nvSpPr>
        <p:spPr>
          <a:xfrm>
            <a:off x="1823656" y="3829430"/>
            <a:ext cx="1913130" cy="40109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anchor="t"/>
          <a:lstStyle/>
          <a:p>
            <a:pPr defTabSz="415309">
              <a:defRPr/>
            </a:pPr>
            <a:r>
              <a:rPr lang="ru-RU" sz="1600" b="1" kern="0" cap="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</a:t>
            </a:r>
            <a:r>
              <a:rPr lang="en-US" sz="1600" b="1" kern="0" cap="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600" b="1" kern="0" cap="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kern="0" cap="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рублей</a:t>
            </a:r>
            <a:r>
              <a:rPr lang="ru-RU" sz="1000" b="1" kern="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kern="0" cap="all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900" b="1" kern="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федеральный бюджет</a:t>
            </a:r>
            <a:endParaRPr lang="ru-RU" sz="900" b="1" kern="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E9C8DECA-AC06-7049-B6E7-59FE6FBDD910}"/>
              </a:ext>
            </a:extLst>
          </p:cNvPr>
          <p:cNvSpPr/>
          <p:nvPr/>
        </p:nvSpPr>
        <p:spPr>
          <a:xfrm>
            <a:off x="1823528" y="5102376"/>
            <a:ext cx="2256247" cy="458920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anchor="t"/>
          <a:lstStyle/>
          <a:p>
            <a:pPr defTabSz="415309">
              <a:defRPr/>
            </a:pPr>
            <a:r>
              <a:rPr lang="ru-RU" sz="1600" b="1" kern="0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10,4 </a:t>
            </a:r>
            <a:r>
              <a:rPr lang="ru-RU" sz="1000" b="1" kern="0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lang="en-US" sz="1000" b="1" kern="0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kern="0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 </a:t>
            </a:r>
            <a:r>
              <a:rPr lang="ru-RU" sz="900" b="1" kern="0" cap="all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ru-RU" sz="900" b="1" kern="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15309">
              <a:defRPr/>
            </a:pPr>
            <a:r>
              <a:rPr lang="ru-RU" sz="900" b="1" kern="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 республики Татарстан</a:t>
            </a:r>
            <a:endParaRPr lang="ru-RU" sz="900" b="1" kern="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8911EE9A-FB48-7347-8CDD-27D4AFAF3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903746"/>
              </p:ext>
            </p:extLst>
          </p:nvPr>
        </p:nvGraphicFramePr>
        <p:xfrm>
          <a:off x="6349073" y="1594724"/>
          <a:ext cx="5093889" cy="89294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077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9996">
                  <a:extLst>
                    <a:ext uri="{9D8B030D-6E8A-4147-A177-3AD203B41FA5}">
                      <a16:colId xmlns:a16="http://schemas.microsoft.com/office/drawing/2014/main" val="3405141490"/>
                    </a:ext>
                  </a:extLst>
                </a:gridCol>
              </a:tblGrid>
              <a:tr h="1851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ЗДРАВООХРАНЕНИЕ</a:t>
                      </a:r>
                      <a:endParaRPr lang="ru-RU" sz="1000" b="1" kern="1200" dirty="0">
                        <a:solidFill>
                          <a:srgbClr val="1B826E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1000" b="1" kern="1200" dirty="0">
                        <a:solidFill>
                          <a:srgbClr val="1B826E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6374" marR="16374" marT="12280" marB="122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</a:t>
                      </a:r>
                      <a:endParaRPr lang="ru-RU" sz="1000" b="1" kern="1200" dirty="0">
                        <a:solidFill>
                          <a:srgbClr val="1B826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374" marR="16374" marT="12280" marB="122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ОБРАЗОВАНИЕ</a:t>
                      </a:r>
                      <a:endParaRPr lang="ru-RU" sz="1000" b="1" kern="1200" dirty="0">
                        <a:solidFill>
                          <a:srgbClr val="1B826E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1000" b="1" kern="1200" dirty="0">
                        <a:solidFill>
                          <a:srgbClr val="1B826E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6374" marR="16374" marT="12280" marB="122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953</a:t>
                      </a:r>
                      <a:endParaRPr lang="ru-RU" sz="1000" b="1" kern="1200" dirty="0">
                        <a:solidFill>
                          <a:srgbClr val="1B826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374" marR="16374" marT="12280" marB="122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900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000" b="1" kern="1200" baseline="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том числе, на проведение Чемпионата «</a:t>
                      </a:r>
                      <a:r>
                        <a:rPr lang="en-US" sz="1000" b="1" kern="1200" baseline="0" dirty="0" err="1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WorldSkills</a:t>
                      </a:r>
                      <a:r>
                        <a:rPr lang="ru-RU" sz="1000" b="1" kern="1200" baseline="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1000" b="1" kern="1200" dirty="0">
                        <a:solidFill>
                          <a:srgbClr val="1B826E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kern="1200" dirty="0">
                        <a:solidFill>
                          <a:srgbClr val="1B826E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6374" marR="16374" marT="12280" marB="122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4 633</a:t>
                      </a:r>
                      <a:endParaRPr lang="ru-RU" sz="1000" b="1" kern="1200" dirty="0">
                        <a:solidFill>
                          <a:srgbClr val="1B826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374" marR="16374" marT="12280" marB="122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041475"/>
                  </a:ext>
                </a:extLst>
              </a:tr>
              <a:tr h="1285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ДЕМОГРАФИЯ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6374" marR="16374" marT="12280" marB="122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000" b="1" kern="1200" dirty="0" smtClean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882</a:t>
                      </a:r>
                      <a:endParaRPr lang="ru-RU" sz="1000" b="1" kern="1200" dirty="0">
                        <a:solidFill>
                          <a:srgbClr val="1B826E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6374" marR="16374" marT="12280" marB="122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525770"/>
                  </a:ext>
                </a:extLst>
              </a:tr>
              <a:tr h="14601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КУЛЬТУРА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6374" marR="16374" marT="12280" marB="122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1B82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16374" marR="16374" marT="12280" marB="122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9467814"/>
                  </a:ext>
                </a:extLst>
              </a:tr>
            </a:tbl>
          </a:graphicData>
        </a:graphic>
      </p:graphicFrame>
      <p:graphicFrame>
        <p:nvGraphicFramePr>
          <p:cNvPr id="43" name="Таблица 42">
            <a:extLst>
              <a:ext uri="{FF2B5EF4-FFF2-40B4-BE49-F238E27FC236}">
                <a16:creationId xmlns:a16="http://schemas.microsoft.com/office/drawing/2014/main" id="{651B860E-809C-574A-A1E7-BA19C27E2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415888"/>
              </p:ext>
            </p:extLst>
          </p:nvPr>
        </p:nvGraphicFramePr>
        <p:xfrm>
          <a:off x="6338610" y="2514200"/>
          <a:ext cx="5093890" cy="6096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74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98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9996">
                  <a:extLst>
                    <a:ext uri="{9D8B030D-6E8A-4147-A177-3AD203B41FA5}">
                      <a16:colId xmlns:a16="http://schemas.microsoft.com/office/drawing/2014/main" val="3405141490"/>
                    </a:ext>
                  </a:extLst>
                </a:gridCol>
              </a:tblGrid>
              <a:tr h="2722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БЕЗОПАСНЫЕ И КАЧЕСТВЕННЫЕ АВТОМОБИЛЬНЫЕ ДОРОГИ</a:t>
                      </a:r>
                      <a:endParaRPr lang="ru-RU" sz="1000" b="1" kern="1200" dirty="0">
                        <a:solidFill>
                          <a:srgbClr val="C19D7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r>
                        <a:rPr lang="en-US" sz="1000" b="1" kern="1200" dirty="0" smtClean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714</a:t>
                      </a:r>
                      <a:endParaRPr lang="ru-RU" sz="1000" b="1" kern="1200" dirty="0">
                        <a:solidFill>
                          <a:srgbClr val="C19D7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2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ЖИЛЬЕ И ГОРОДСКАЯ СРЕДА</a:t>
                      </a:r>
                      <a:endParaRPr lang="ru-RU" sz="1000" b="1" kern="1200" dirty="0">
                        <a:solidFill>
                          <a:srgbClr val="C19D7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="1" kern="1200" dirty="0" smtClean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997</a:t>
                      </a:r>
                      <a:endParaRPr lang="ru-RU" sz="1000" b="1" kern="1200" dirty="0">
                        <a:solidFill>
                          <a:srgbClr val="C19D7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900156"/>
                  </a:ext>
                </a:extLst>
              </a:tr>
              <a:tr h="1452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ЭКОЛОГИЯ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000" b="1" kern="1200" dirty="0" smtClean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rgbClr val="C19D7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810</a:t>
                      </a:r>
                      <a:endParaRPr lang="ru-RU" sz="1000" b="1" kern="1200" dirty="0">
                        <a:solidFill>
                          <a:srgbClr val="C19D7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525770"/>
                  </a:ext>
                </a:extLst>
              </a:tr>
            </a:tbl>
          </a:graphicData>
        </a:graphic>
      </p:graphicFrame>
      <p:graphicFrame>
        <p:nvGraphicFramePr>
          <p:cNvPr id="44" name="Таблица 43">
            <a:extLst>
              <a:ext uri="{FF2B5EF4-FFF2-40B4-BE49-F238E27FC236}">
                <a16:creationId xmlns:a16="http://schemas.microsoft.com/office/drawing/2014/main" id="{A255A2E5-16D0-1545-9359-AD3D3AD83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584524"/>
              </p:ext>
            </p:extLst>
          </p:nvPr>
        </p:nvGraphicFramePr>
        <p:xfrm>
          <a:off x="6346520" y="3196860"/>
          <a:ext cx="5085980" cy="163706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10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74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7988">
                  <a:extLst>
                    <a:ext uri="{9D8B030D-6E8A-4147-A177-3AD203B41FA5}">
                      <a16:colId xmlns:a16="http://schemas.microsoft.com/office/drawing/2014/main" val="3405141490"/>
                    </a:ext>
                  </a:extLst>
                </a:gridCol>
              </a:tblGrid>
              <a:tr h="17108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НАУКА</a:t>
                      </a:r>
                      <a:endParaRPr lang="ru-RU" sz="1000" b="1" kern="12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RU" sz="1000" b="1" kern="12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122" marR="32748" marT="24560" marB="245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–*</a:t>
                      </a:r>
                    </a:p>
                  </a:txBody>
                  <a:tcPr marL="49122" marR="32748" marT="24560" marB="245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95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  <a:endParaRPr lang="ru-RU" sz="1000" b="1" kern="12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1" kern="12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122" marR="32748" marT="24560" marB="245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1 779</a:t>
                      </a:r>
                      <a:endParaRPr lang="ru-RU" sz="1000" b="1" kern="12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9122" marR="32748" marT="24560" marB="245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900156"/>
                  </a:ext>
                </a:extLst>
              </a:tr>
              <a:tr h="17108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ЦИФРОВАЯ ЭКОНОМИКА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1000" b="1" kern="12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9122" marR="32748" marT="24560" marB="245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–*</a:t>
                      </a:r>
                    </a:p>
                  </a:txBody>
                  <a:tcPr marL="49122" marR="32748" marT="24560" marB="245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525770"/>
                  </a:ext>
                </a:extLst>
              </a:tr>
              <a:tr h="23246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ПРОИЗВОДИТЕЛЬНОСТЬ ТРУДА И ПОДДЕРЖКА ЗАНЯТОСТИ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1000" b="1" kern="12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9122" marR="32748" marT="24560" marB="245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174</a:t>
                      </a:r>
                      <a:endParaRPr lang="ru-RU" sz="1000" b="1" kern="12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9122" marR="32748" marT="24560" marB="245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169934"/>
                  </a:ext>
                </a:extLst>
              </a:tr>
              <a:tr h="23246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МЕЖДУНАРОДНАЯ КООПЕРАЦИЯ И ЭКСПОРТ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1000" b="1" kern="12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9122" marR="32748" marT="24560" marB="245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186</a:t>
                      </a:r>
                      <a:endParaRPr lang="ru-RU" sz="1000" b="1" kern="12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9122" marR="32748" marT="24560" marB="245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075200"/>
                  </a:ext>
                </a:extLst>
              </a:tr>
              <a:tr h="31190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КОМПЛЕКСНЫЙ ПЛАН МОДЕРНИЗАЦИИ И РАСШИРЕНИЯ МАГИСТРАЛЬНОЙ ИНФРАСТРУКТУРЫ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RU" sz="1000" b="1" kern="12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122" marR="32748" marT="24560" marB="245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–*</a:t>
                      </a:r>
                    </a:p>
                  </a:txBody>
                  <a:tcPr marL="49122" marR="32748" marT="24560" marB="245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371317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A24ECB-DF27-2C4A-9A08-4776FBBE72A1}"/>
              </a:ext>
            </a:extLst>
          </p:cNvPr>
          <p:cNvSpPr/>
          <p:nvPr/>
        </p:nvSpPr>
        <p:spPr>
          <a:xfrm>
            <a:off x="1013583" y="6362910"/>
            <a:ext cx="4217938" cy="226658"/>
          </a:xfrm>
          <a:prstGeom prst="rect">
            <a:avLst/>
          </a:prstGeom>
        </p:spPr>
        <p:txBody>
          <a:bodyPr wrap="none" lIns="41587" tIns="20793" rIns="41587" bIns="20793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финансирование по субъектам РФ не распределено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AC6C66-7181-A543-8537-674D203E40FA}"/>
              </a:ext>
            </a:extLst>
          </p:cNvPr>
          <p:cNvSpPr/>
          <p:nvPr/>
        </p:nvSpPr>
        <p:spPr>
          <a:xfrm>
            <a:off x="1408387" y="3882039"/>
            <a:ext cx="206935" cy="103229"/>
          </a:xfrm>
          <a:prstGeom prst="rect">
            <a:avLst/>
          </a:prstGeom>
          <a:solidFill>
            <a:srgbClr val="1B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7" tIns="20793" rIns="41587" bIns="20793" rtlCol="0" anchor="ctr"/>
          <a:lstStyle/>
          <a:p>
            <a:pPr algn="ctr"/>
            <a:endParaRPr lang="ru-RU"/>
          </a:p>
        </p:txBody>
      </p:sp>
      <p:graphicFrame>
        <p:nvGraphicFramePr>
          <p:cNvPr id="46" name="Таблица 45">
            <a:extLst>
              <a:ext uri="{FF2B5EF4-FFF2-40B4-BE49-F238E27FC236}">
                <a16:creationId xmlns:a16="http://schemas.microsoft.com/office/drawing/2014/main" id="{A5952F42-6B07-E04D-89B1-DC4419A03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099520"/>
              </p:ext>
            </p:extLst>
          </p:nvPr>
        </p:nvGraphicFramePr>
        <p:xfrm>
          <a:off x="6274244" y="1033086"/>
          <a:ext cx="5453160" cy="573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950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5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6903">
                  <a:extLst>
                    <a:ext uri="{9D8B030D-6E8A-4147-A177-3AD203B41FA5}">
                      <a16:colId xmlns:a16="http://schemas.microsoft.com/office/drawing/2014/main" val="3405141490"/>
                    </a:ext>
                  </a:extLst>
                </a:gridCol>
              </a:tblGrid>
              <a:tr h="1536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НАЦИОНАЛЬНЫЕ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ПРОЕКТЫ 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6374" marR="16374" marT="12280" marB="1228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РЕГИОНАЛЬНЫЕ</a:t>
                      </a:r>
                      <a:r>
                        <a:rPr lang="ru-RU" sz="1200" b="1" kern="0" spc="-5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</a:t>
                      </a:r>
                      <a:r>
                        <a:rPr lang="en-US" sz="1200" b="1" kern="0" spc="-5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</a:t>
                      </a:r>
                      <a:r>
                        <a:rPr lang="ru-RU" sz="1200" b="1" kern="0" spc="-5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200" b="1" kern="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ПРОЕКТЫ</a:t>
                      </a:r>
                      <a:endParaRPr lang="ru-RU" sz="1200" b="1" kern="0" spc="-5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374" marR="16374" marT="12280" marB="122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5080" algn="l">
                        <a:spcBef>
                          <a:spcPts val="95"/>
                        </a:spcBef>
                      </a:pPr>
                      <a:r>
                        <a:rPr lang="ru-RU" sz="1200" b="1" kern="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</a:t>
                      </a:r>
                      <a:r>
                        <a:rPr lang="en-US" sz="1200" b="1" kern="0" spc="-5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0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 </a:t>
                      </a:r>
                      <a:r>
                        <a:rPr lang="ru-RU" sz="1200" b="1" kern="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РУБЛЕЙ</a:t>
                      </a:r>
                    </a:p>
                  </a:txBody>
                  <a:tcPr marL="16374" marR="16374" marT="12280" marB="122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140274"/>
                  </a:ext>
                </a:extLst>
              </a:tr>
            </a:tbl>
          </a:graphicData>
        </a:graphic>
      </p:graphicFrame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8A3D9DD-9DD2-DF40-B2AF-5272FACF6B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891339" y="1514099"/>
            <a:ext cx="447271" cy="32724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13B4BBB-C2D0-0E48-81A8-43D2F95137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911143" y="1720161"/>
            <a:ext cx="407661" cy="29826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9A296802-7B95-DE47-9850-F02908520D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924314" y="2063671"/>
            <a:ext cx="394490" cy="28863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234DF09-035F-9949-AC4A-B694BCC49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935297" y="2274362"/>
            <a:ext cx="338947" cy="247992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E9A1BCB-D090-524B-A9D4-A41C44C09A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924314" y="2470084"/>
            <a:ext cx="378557" cy="276973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3C7062D-BBD3-A64C-936D-58254F2DAD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952402" y="2678022"/>
            <a:ext cx="404417" cy="397066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672690E-5860-B544-BB5A-9681611E8E2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957364" y="2939881"/>
            <a:ext cx="410468" cy="30032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21532315-0F18-924D-9A80-A57602A5724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876965" y="3076428"/>
            <a:ext cx="498198" cy="36450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16775D0-7FD7-8F43-A610-7EC143693F4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5897321" y="3324562"/>
            <a:ext cx="488458" cy="357383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2DCD5DD-F2DE-9944-8B18-F2B2BDC53B6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5910207" y="3757855"/>
            <a:ext cx="441455" cy="32299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26BD9DF8-2BF8-8A4A-BE87-DFBC3BE70F3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5903059" y="3964084"/>
            <a:ext cx="482790" cy="353236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BA92A8D-A5E3-B742-868D-73B4D15C33F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944029" y="4263095"/>
            <a:ext cx="412790" cy="30202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F9ED8A-6107-9D4D-A094-1C03B1248C1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5930066" y="4513778"/>
            <a:ext cx="455783" cy="3334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7408" y="54399"/>
            <a:ext cx="9637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Бюджет региональных проектов </a:t>
            </a:r>
            <a:r>
              <a:rPr lang="ru-RU" sz="2800" b="1" dirty="0" smtClean="0"/>
              <a:t>на </a:t>
            </a:r>
            <a:r>
              <a:rPr lang="ru-RU" sz="2800" b="1" dirty="0"/>
              <a:t>2019-2021 годы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87AC6C66-7181-A543-8537-674D203E40FA}"/>
              </a:ext>
            </a:extLst>
          </p:cNvPr>
          <p:cNvSpPr/>
          <p:nvPr/>
        </p:nvSpPr>
        <p:spPr>
          <a:xfrm>
            <a:off x="1408387" y="5175182"/>
            <a:ext cx="206935" cy="103229"/>
          </a:xfrm>
          <a:prstGeom prst="rect">
            <a:avLst/>
          </a:prstGeom>
          <a:solidFill>
            <a:srgbClr val="B58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7" tIns="20793" rIns="41587" bIns="20793"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99DCED7A-DAD0-334B-96B7-B89DB2C9E352}"/>
              </a:ext>
            </a:extLst>
          </p:cNvPr>
          <p:cNvSpPr/>
          <p:nvPr/>
        </p:nvSpPr>
        <p:spPr>
          <a:xfrm>
            <a:off x="1823529" y="4279425"/>
            <a:ext cx="2181600" cy="40109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anchor="t"/>
          <a:lstStyle/>
          <a:p>
            <a:pPr defTabSz="415309">
              <a:defRPr/>
            </a:pPr>
            <a:r>
              <a:rPr lang="ru-RU" sz="900" b="1" kern="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в том числе, </a:t>
            </a:r>
          </a:p>
          <a:p>
            <a:pPr defTabSz="415309">
              <a:defRPr/>
            </a:pPr>
            <a:r>
              <a:rPr lang="ru-RU" sz="1600" b="1" kern="0" cap="all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 </a:t>
            </a:r>
            <a:r>
              <a:rPr lang="ru-RU" sz="1000" b="1" kern="0" cap="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рублей</a:t>
            </a:r>
            <a:r>
              <a:rPr lang="ru-RU" sz="1000" b="1" kern="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kern="0" cap="all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ru-RU" sz="900" b="1" kern="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15309">
              <a:defRPr/>
            </a:pPr>
            <a:r>
              <a:rPr lang="ru-RU" sz="900" b="1" kern="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на проведение Чемпионата «</a:t>
            </a:r>
            <a:r>
              <a:rPr lang="en-US" sz="900" b="1" kern="0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r>
              <a:rPr lang="ru-RU" sz="900" b="1" kern="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900" b="1" kern="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1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901473" y="-16744"/>
            <a:ext cx="7632848" cy="54701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800" b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ашиностроение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6384032" y="4971043"/>
            <a:ext cx="3109506" cy="1365778"/>
          </a:xfrm>
          <a:prstGeom prst="rect">
            <a:avLst/>
          </a:prstGeom>
        </p:spPr>
      </p:pic>
      <p:pic>
        <p:nvPicPr>
          <p:cNvPr id="10" name="Рисунок 9" descr="http://www.tupolev.ru/files/core/news/2018/03.04.2018_image_27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970" y="2896951"/>
            <a:ext cx="3036970" cy="192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/>
          <a:stretch/>
        </p:blipFill>
        <p:spPr>
          <a:xfrm>
            <a:off x="8400256" y="596049"/>
            <a:ext cx="3024336" cy="20886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3431" y="691743"/>
            <a:ext cx="75508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sz="1600" b="1" dirty="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ПАО «Казанский вертолётный завод» 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sz="1600" dirty="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Заключены контракты: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sz="1600" dirty="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- на поставку 104 вертолетов </a:t>
            </a:r>
            <a:r>
              <a:rPr lang="ru-RU" sz="1600" dirty="0" err="1">
                <a:solidFill>
                  <a:schemeClr val="dk1"/>
                </a:solidFill>
                <a:ea typeface="Georgia"/>
                <a:cs typeface="Georgia"/>
                <a:sym typeface="Georgia"/>
              </a:rPr>
              <a:t>Ансат</a:t>
            </a:r>
            <a:r>
              <a:rPr lang="ru-RU" sz="1600" dirty="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 в медицинском оснащении для Национальной службы </a:t>
            </a:r>
            <a:r>
              <a:rPr lang="ru-RU" sz="1600" dirty="0" err="1">
                <a:solidFill>
                  <a:schemeClr val="dk1"/>
                </a:solidFill>
                <a:ea typeface="Georgia"/>
                <a:cs typeface="Georgia"/>
                <a:sym typeface="Georgia"/>
              </a:rPr>
              <a:t>санавиации</a:t>
            </a:r>
            <a:endParaRPr lang="ru-RU" sz="1600" dirty="0">
              <a:solidFill>
                <a:schemeClr val="dk1"/>
              </a:solidFill>
              <a:ea typeface="Georgia"/>
              <a:cs typeface="Georgia"/>
              <a:sym typeface="Georgia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ru-RU" sz="1600" dirty="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- на поставку 20 вертолетов </a:t>
            </a:r>
            <a:r>
              <a:rPr lang="ru-RU" sz="1600" dirty="0" err="1">
                <a:solidFill>
                  <a:schemeClr val="dk1"/>
                </a:solidFill>
                <a:ea typeface="Georgia"/>
                <a:cs typeface="Georgia"/>
                <a:sym typeface="Georgia"/>
              </a:rPr>
              <a:t>Ансат</a:t>
            </a:r>
            <a:r>
              <a:rPr lang="ru-RU" sz="1600" dirty="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 в интересах Ассоциации медицины катастроф КНР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sz="1600" dirty="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Совершен первый полет серийного вертолета      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sz="1600" dirty="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Ми-38Т, предназначенного для Минобороны России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83432" y="2915319"/>
            <a:ext cx="64913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КАЗ имени Горбунова – филиал </a:t>
            </a:r>
            <a:r>
              <a:rPr lang="ru-RU" sz="1600" b="1" dirty="0" err="1"/>
              <a:t>ПАО«Туполев</a:t>
            </a:r>
            <a:r>
              <a:rPr lang="ru-RU" sz="1600" b="1" dirty="0"/>
              <a:t>»</a:t>
            </a:r>
          </a:p>
          <a:p>
            <a:r>
              <a:rPr lang="ru-RU" sz="1600" dirty="0"/>
              <a:t>На предприятии производится:</a:t>
            </a:r>
          </a:p>
          <a:p>
            <a:r>
              <a:rPr lang="ru-RU" sz="1600" dirty="0"/>
              <a:t>- капитальный ремонт и модернизация стратегического ракетоносца Ту-160 и бомбардировщика Ту-22М3</a:t>
            </a:r>
          </a:p>
          <a:p>
            <a:r>
              <a:rPr lang="ru-RU" sz="1600" dirty="0"/>
              <a:t>- выпуск среднемагистрального самолета ТУ-214 специального назначения </a:t>
            </a:r>
          </a:p>
          <a:p>
            <a:r>
              <a:rPr lang="ru-RU" sz="1600" dirty="0"/>
              <a:t>- работа по воспроизводству Ту-160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83431" y="4992212"/>
            <a:ext cx="5040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АО «Зеленодольский завод </a:t>
            </a:r>
            <a:r>
              <a:rPr lang="ru-RU" sz="1600" b="1" dirty="0" err="1"/>
              <a:t>им.А.М.Горького</a:t>
            </a:r>
            <a:r>
              <a:rPr lang="ru-RU" sz="1600" b="1" dirty="0"/>
              <a:t>»</a:t>
            </a:r>
            <a:r>
              <a:rPr lang="ru-RU" sz="1600" dirty="0"/>
              <a:t> </a:t>
            </a:r>
          </a:p>
          <a:p>
            <a:r>
              <a:rPr lang="ru-RU" sz="1600" dirty="0"/>
              <a:t>В 2018 году сданы заказчикам 4 современных корабля специального назначения</a:t>
            </a:r>
          </a:p>
          <a:p>
            <a:r>
              <a:rPr lang="ru-RU" sz="1600" dirty="0"/>
              <a:t>Всего по линии </a:t>
            </a:r>
            <a:r>
              <a:rPr lang="ru-RU" sz="1600" dirty="0" err="1"/>
              <a:t>гособоронзаказа</a:t>
            </a:r>
            <a:r>
              <a:rPr lang="ru-RU" sz="1600" dirty="0"/>
              <a:t> ведется строительство 20 единиц кораблей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3"/>
          <p:cNvSpPr txBox="1"/>
          <p:nvPr/>
        </p:nvSpPr>
        <p:spPr>
          <a:xfrm>
            <a:off x="889073" y="1009161"/>
            <a:ext cx="6954028" cy="162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60" rIns="0" bIns="0" anchor="t" anchorCtr="0">
            <a:noAutofit/>
          </a:bodyPr>
          <a:lstStyle/>
          <a:p>
            <a:pPr marL="10860">
              <a:lnSpc>
                <a:spcPct val="108000"/>
              </a:lnSpc>
            </a:pPr>
            <a:r>
              <a:rPr lang="ru-RU" b="1" dirty="0">
                <a:ea typeface="Georgia"/>
                <a:cs typeface="Georgia"/>
                <a:sym typeface="Georgia"/>
              </a:rPr>
              <a:t>Строительство ПГУ мощностью 246 МВт </a:t>
            </a:r>
            <a:endParaRPr lang="en-US" b="1" dirty="0">
              <a:ea typeface="Georgia"/>
              <a:cs typeface="Georgia"/>
              <a:sym typeface="Georgia"/>
            </a:endParaRPr>
          </a:p>
          <a:p>
            <a:pPr marL="10860">
              <a:lnSpc>
                <a:spcPct val="108000"/>
              </a:lnSpc>
            </a:pPr>
            <a:r>
              <a:rPr lang="ru-RU" b="1" dirty="0">
                <a:ea typeface="Georgia"/>
                <a:cs typeface="Georgia"/>
                <a:sym typeface="Georgia"/>
              </a:rPr>
              <a:t>на Казанской ТЭЦ-1</a:t>
            </a:r>
            <a:endParaRPr dirty="0">
              <a:ea typeface="Georgia"/>
              <a:cs typeface="Georgia"/>
              <a:sym typeface="Georgia"/>
            </a:endParaRPr>
          </a:p>
          <a:p>
            <a:pPr marL="10860">
              <a:lnSpc>
                <a:spcPct val="108000"/>
              </a:lnSpc>
            </a:pPr>
            <a:r>
              <a:rPr lang="ru-RU" dirty="0">
                <a:ea typeface="Georgia"/>
                <a:cs typeface="Georgia"/>
                <a:sym typeface="Georgia"/>
              </a:rPr>
              <a:t>Начало строительства: 2015 год</a:t>
            </a:r>
          </a:p>
          <a:p>
            <a:pPr marL="10860">
              <a:lnSpc>
                <a:spcPct val="108000"/>
              </a:lnSpc>
            </a:pPr>
            <a:r>
              <a:rPr lang="ru-RU" dirty="0">
                <a:ea typeface="Georgia"/>
                <a:cs typeface="Georgia"/>
                <a:sym typeface="Georgia"/>
              </a:rPr>
              <a:t>Завершение строительства: 2018 год</a:t>
            </a:r>
            <a:endParaRPr dirty="0">
              <a:ea typeface="Georgia"/>
              <a:cs typeface="Georgia"/>
              <a:sym typeface="Georgia"/>
            </a:endParaRPr>
          </a:p>
          <a:p>
            <a:pPr marL="10860">
              <a:lnSpc>
                <a:spcPct val="108000"/>
              </a:lnSpc>
            </a:pPr>
            <a:endParaRPr sz="1600" b="1" dirty="0">
              <a:ea typeface="Georgia"/>
              <a:cs typeface="Georgia"/>
              <a:sym typeface="Georgia"/>
            </a:endParaRPr>
          </a:p>
        </p:txBody>
      </p:sp>
      <p:pic>
        <p:nvPicPr>
          <p:cNvPr id="744" name="Google Shape;744;p43"/>
          <p:cNvPicPr preferRelativeResize="0"/>
          <p:nvPr/>
        </p:nvPicPr>
        <p:blipFill rotWithShape="1">
          <a:blip r:embed="rId3">
            <a:alphaModFix/>
          </a:blip>
          <a:srcRect l="16645"/>
          <a:stretch/>
        </p:blipFill>
        <p:spPr>
          <a:xfrm>
            <a:off x="7102202" y="567568"/>
            <a:ext cx="3190128" cy="1921119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43"/>
          <p:cNvSpPr txBox="1">
            <a:spLocks noGrp="1"/>
          </p:cNvSpPr>
          <p:nvPr>
            <p:ph type="title"/>
          </p:nvPr>
        </p:nvSpPr>
        <p:spPr>
          <a:xfrm>
            <a:off x="767408" y="2817698"/>
            <a:ext cx="6048672" cy="14519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7223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178099">
              <a:lnSpc>
                <a:spcPct val="108000"/>
              </a:lnSpc>
            </a:pPr>
            <a:r>
              <a:rPr lang="ru-RU" sz="1800" b="1" dirty="0">
                <a:solidFill>
                  <a:schemeClr val="tx1"/>
                </a:solidFill>
                <a:latin typeface="+mn-lt"/>
              </a:rPr>
              <a:t>Строительство парогазовой установки мощностью 495 МВт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на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+mn-lt"/>
              </a:rPr>
              <a:t>ПАО«Нижнекамскнефтехим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»</a:t>
            </a:r>
            <a:endParaRPr sz="1800" b="1" dirty="0">
              <a:solidFill>
                <a:schemeClr val="tx1"/>
              </a:solidFill>
              <a:latin typeface="+mn-lt"/>
            </a:endParaRPr>
          </a:p>
          <a:p>
            <a:pPr marL="178099" marR="94478">
              <a:lnSpc>
                <a:spcPct val="108000"/>
              </a:lnSpc>
              <a:spcBef>
                <a:spcPts val="56"/>
              </a:spcBef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Начало строительства: 2018 год</a:t>
            </a:r>
            <a:endParaRPr sz="1800" dirty="0">
              <a:solidFill>
                <a:schemeClr val="tx1"/>
              </a:solidFill>
              <a:latin typeface="+mn-lt"/>
            </a:endParaRPr>
          </a:p>
          <a:p>
            <a:pPr marL="178099">
              <a:lnSpc>
                <a:spcPct val="108000"/>
              </a:lnSpc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Завершение строительства: 2021 год</a:t>
            </a:r>
            <a:endParaRPr sz="1800" dirty="0">
              <a:solidFill>
                <a:schemeClr val="tx1"/>
              </a:solidFill>
              <a:latin typeface="+mn-lt"/>
            </a:endParaRPr>
          </a:p>
          <a:p>
            <a:pPr marL="178099" marR="4344">
              <a:lnSpc>
                <a:spcPct val="108000"/>
              </a:lnSpc>
              <a:spcBef>
                <a:spcPts val="56"/>
              </a:spcBef>
            </a:pPr>
            <a:endParaRPr sz="1600" b="1" dirty="0">
              <a:solidFill>
                <a:schemeClr val="tx1"/>
              </a:solidFill>
              <a:highlight>
                <a:srgbClr val="00FF00"/>
              </a:highlight>
              <a:latin typeface="+mn-lt"/>
              <a:ea typeface="Calibri"/>
              <a:cs typeface="Calibri"/>
              <a:sym typeface="Calibri"/>
            </a:endParaRPr>
          </a:p>
          <a:p>
            <a:pPr marL="10860" marR="4344">
              <a:lnSpc>
                <a:spcPct val="108000"/>
              </a:lnSpc>
            </a:pPr>
            <a:endParaRPr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48" name="Google Shape;74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7764" y="2708633"/>
            <a:ext cx="3204566" cy="178519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>
          <a:xfrm>
            <a:off x="859316" y="-23397"/>
            <a:ext cx="7615768" cy="654130"/>
          </a:xfrm>
          <a:prstGeom prst="rect">
            <a:avLst/>
          </a:prstGeom>
          <a:effectLst/>
        </p:spPr>
        <p:txBody>
          <a:bodyPr spcFirstLastPara="1"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800" b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Энергетика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45;p43"/>
          <p:cNvSpPr txBox="1">
            <a:spLocks/>
          </p:cNvSpPr>
          <p:nvPr/>
        </p:nvSpPr>
        <p:spPr bwMode="auto">
          <a:xfrm>
            <a:off x="767408" y="4797152"/>
            <a:ext cx="5112568" cy="145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47223" rIns="0" bIns="0" numCol="1" anchor="t" anchorCtr="0" compatLnSpc="1">
            <a:prstTxWarp prst="textNoShape">
              <a:avLst/>
            </a:prstTxWarp>
            <a:noAutofit/>
          </a:bodyPr>
          <a:lstStyle>
            <a:lvl1pPr marL="0" marR="0" lvl="0" indent="0" algn="l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2052" b="0" i="0" u="none" strike="noStrike" kern="1200" cap="none">
                <a:solidFill>
                  <a:srgbClr val="151616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indent="0" algn="ctr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539" b="1">
                <a:solidFill>
                  <a:schemeClr val="tx1"/>
                </a:solidFill>
                <a:latin typeface="Arial" charset="0"/>
              </a:defRPr>
            </a:lvl2pPr>
            <a:lvl3pPr lvl="2" indent="0" algn="ctr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539" b="1">
                <a:solidFill>
                  <a:schemeClr val="tx1"/>
                </a:solidFill>
                <a:latin typeface="Arial" charset="0"/>
              </a:defRPr>
            </a:lvl3pPr>
            <a:lvl4pPr lvl="3" indent="0" algn="ctr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539" b="1">
                <a:solidFill>
                  <a:schemeClr val="tx1"/>
                </a:solidFill>
                <a:latin typeface="Arial" charset="0"/>
              </a:defRPr>
            </a:lvl4pPr>
            <a:lvl5pPr lvl="4" indent="0" algn="ctr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539" b="1">
                <a:solidFill>
                  <a:schemeClr val="tx1"/>
                </a:solidFill>
                <a:latin typeface="Arial" charset="0"/>
              </a:defRPr>
            </a:lvl5pPr>
            <a:lvl6pPr marL="457200" lvl="5" indent="0" algn="ctr" rtl="0" fontAlgn="base">
              <a:spcBef>
                <a:spcPts val="0"/>
              </a:spcBef>
              <a:spcAft>
                <a:spcPts val="0"/>
              </a:spcAft>
              <a:buSzPts val="1400"/>
              <a:buNone/>
              <a:defRPr sz="1539" b="1">
                <a:solidFill>
                  <a:schemeClr val="tx1"/>
                </a:solidFill>
                <a:latin typeface="Arial" charset="0"/>
              </a:defRPr>
            </a:lvl6pPr>
            <a:lvl7pPr marL="914400" lvl="6" indent="0" algn="ctr" rtl="0" fontAlgn="base">
              <a:spcBef>
                <a:spcPts val="0"/>
              </a:spcBef>
              <a:spcAft>
                <a:spcPts val="0"/>
              </a:spcAft>
              <a:buSzPts val="1400"/>
              <a:buNone/>
              <a:defRPr sz="1539" b="1">
                <a:solidFill>
                  <a:schemeClr val="tx1"/>
                </a:solidFill>
                <a:latin typeface="Arial" charset="0"/>
              </a:defRPr>
            </a:lvl7pPr>
            <a:lvl8pPr marL="1371600" lvl="7" indent="0" algn="ctr" rtl="0" fontAlgn="base">
              <a:spcBef>
                <a:spcPts val="0"/>
              </a:spcBef>
              <a:spcAft>
                <a:spcPts val="0"/>
              </a:spcAft>
              <a:buSzPts val="1400"/>
              <a:buNone/>
              <a:defRPr sz="1539" b="1">
                <a:solidFill>
                  <a:schemeClr val="tx1"/>
                </a:solidFill>
                <a:latin typeface="Arial" charset="0"/>
              </a:defRPr>
            </a:lvl8pPr>
            <a:lvl9pPr marL="1828800" lvl="8" indent="0" algn="ctr" rtl="0" fontAlgn="base">
              <a:spcBef>
                <a:spcPts val="0"/>
              </a:spcBef>
              <a:spcAft>
                <a:spcPts val="0"/>
              </a:spcAft>
              <a:buSzPts val="1400"/>
              <a:buNone/>
              <a:defRPr sz="1539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8099">
              <a:lnSpc>
                <a:spcPct val="108000"/>
              </a:lnSpc>
            </a:pPr>
            <a:r>
              <a:rPr lang="ru-RU" sz="1800" b="1" dirty="0">
                <a:solidFill>
                  <a:schemeClr val="tx1"/>
                </a:solidFill>
                <a:latin typeface="+mn-lt"/>
              </a:rPr>
              <a:t>Строительство энергоблоков с суммарной мощностью 1600-1700 МВт на Заинской ГРЭС </a:t>
            </a:r>
          </a:p>
          <a:p>
            <a:pPr marL="178099">
              <a:lnSpc>
                <a:spcPct val="108000"/>
              </a:lnSpc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Начало строительства: 2019 год</a:t>
            </a:r>
          </a:p>
          <a:p>
            <a:pPr marL="178099">
              <a:lnSpc>
                <a:spcPct val="108000"/>
              </a:lnSpc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Завершение строительства: 2024 год</a:t>
            </a:r>
          </a:p>
        </p:txBody>
      </p:sp>
      <p:pic>
        <p:nvPicPr>
          <p:cNvPr id="9" name="Google Shape;74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2202" y="4713771"/>
            <a:ext cx="3150816" cy="15258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10416480" y="5445224"/>
            <a:ext cx="177552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22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767408" y="-315416"/>
            <a:ext cx="11305256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ru-RU" sz="2800" dirty="0">
                <a:latin typeface="Arial" pitchFamily="34" charset="0"/>
                <a:cs typeface="Arial" pitchFamily="34" charset="0"/>
              </a:rPr>
              <a:t>Предоставление налоговых льгот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рамках реализации инвестиционных проектов в 2018 году</a:t>
            </a:r>
          </a:p>
        </p:txBody>
      </p:sp>
      <p:graphicFrame>
        <p:nvGraphicFramePr>
          <p:cNvPr id="4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1246076"/>
              </p:ext>
            </p:extLst>
          </p:nvPr>
        </p:nvGraphicFramePr>
        <p:xfrm>
          <a:off x="1559496" y="1268760"/>
          <a:ext cx="9289032" cy="509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05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-104644"/>
            <a:ext cx="8136903" cy="857250"/>
          </a:xfrm>
        </p:spPr>
        <p:txBody>
          <a:bodyPr>
            <a:normAutofit/>
          </a:bodyPr>
          <a:lstStyle/>
          <a:p>
            <a:pPr algn="l"/>
            <a:r>
              <a:rPr lang="ru-RU" sz="2500" dirty="0"/>
              <a:t>Производительность труда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0FAB12-CA5B-EC44-85A0-12C597AF2F5B}"/>
              </a:ext>
            </a:extLst>
          </p:cNvPr>
          <p:cNvSpPr/>
          <p:nvPr/>
        </p:nvSpPr>
        <p:spPr>
          <a:xfrm>
            <a:off x="989883" y="773283"/>
            <a:ext cx="11089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0220"/>
            <a:r>
              <a:rPr lang="ru-RU" b="1" dirty="0">
                <a:solidFill>
                  <a:srgbClr val="3D954C"/>
                </a:solidFill>
              </a:rPr>
              <a:t>Задача</a:t>
            </a:r>
            <a:r>
              <a:rPr lang="en-US" b="1" dirty="0">
                <a:solidFill>
                  <a:srgbClr val="3D954C"/>
                </a:solidFill>
              </a:rPr>
              <a:t>: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обеспечить рост производительности труда на средних и крупных предприятиях базовых </a:t>
            </a:r>
            <a:r>
              <a:rPr lang="ru-RU" dirty="0" err="1">
                <a:solidFill>
                  <a:srgbClr val="000000"/>
                </a:solidFill>
              </a:rPr>
              <a:t>несырьевых</a:t>
            </a:r>
            <a:r>
              <a:rPr lang="ru-RU" dirty="0">
                <a:solidFill>
                  <a:srgbClr val="000000"/>
                </a:solidFill>
              </a:rPr>
              <a:t> отраслей экономики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b="1" dirty="0" smtClean="0">
                <a:solidFill>
                  <a:srgbClr val="3D954C"/>
                </a:solidFill>
              </a:rPr>
              <a:t>не </a:t>
            </a:r>
            <a:r>
              <a:rPr lang="ru-RU" b="1" dirty="0">
                <a:solidFill>
                  <a:srgbClr val="3D954C"/>
                </a:solidFill>
              </a:rPr>
              <a:t>ниже 5 % в год</a:t>
            </a:r>
          </a:p>
        </p:txBody>
      </p:sp>
      <p:sp>
        <p:nvSpPr>
          <p:cNvPr id="10" name="Pentagon 7">
            <a:extLst>
              <a:ext uri="{FF2B5EF4-FFF2-40B4-BE49-F238E27FC236}">
                <a16:creationId xmlns:a16="http://schemas.microsoft.com/office/drawing/2014/main" id="{0B8CE5D7-4C28-DA4C-909C-6B05A2DEE0D5}"/>
              </a:ext>
            </a:extLst>
          </p:cNvPr>
          <p:cNvSpPr/>
          <p:nvPr/>
        </p:nvSpPr>
        <p:spPr>
          <a:xfrm>
            <a:off x="1055440" y="3533830"/>
            <a:ext cx="10441160" cy="720081"/>
          </a:xfrm>
          <a:prstGeom prst="homePlate">
            <a:avLst>
              <a:gd name="adj" fmla="val 18461"/>
            </a:avLst>
          </a:prstGeom>
          <a:solidFill>
            <a:srgbClr val="99FF99"/>
          </a:solidFill>
          <a:ln w="9525" cap="flat" cmpd="sng" algn="ctr">
            <a:noFill/>
            <a:prstDash val="solid"/>
          </a:ln>
          <a:effectLst/>
        </p:spPr>
        <p:txBody>
          <a:bodyPr lIns="68207" tIns="34289" rIns="68207" bIns="34289" rtlCol="0" anchor="ctr"/>
          <a:lstStyle/>
          <a:p>
            <a:pPr algn="ctr" defTabSz="908775"/>
            <a:endParaRPr lang="en-US" sz="2400" kern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1" name="Pentagon 16">
            <a:extLst>
              <a:ext uri="{FF2B5EF4-FFF2-40B4-BE49-F238E27FC236}">
                <a16:creationId xmlns:a16="http://schemas.microsoft.com/office/drawing/2014/main" id="{B241AB01-BD79-2749-96AA-3DDAED7084CE}"/>
              </a:ext>
            </a:extLst>
          </p:cNvPr>
          <p:cNvSpPr/>
          <p:nvPr/>
        </p:nvSpPr>
        <p:spPr>
          <a:xfrm>
            <a:off x="1055440" y="1750704"/>
            <a:ext cx="10441160" cy="811425"/>
          </a:xfrm>
          <a:prstGeom prst="homePlate">
            <a:avLst>
              <a:gd name="adj" fmla="val 20169"/>
            </a:avLst>
          </a:prstGeom>
          <a:solidFill>
            <a:srgbClr val="99FF99"/>
          </a:solidFill>
          <a:ln w="9525" cap="flat" cmpd="sng" algn="ctr">
            <a:noFill/>
            <a:prstDash val="solid"/>
          </a:ln>
          <a:effectLst/>
        </p:spPr>
        <p:txBody>
          <a:bodyPr lIns="68207" tIns="34289" rIns="68207" bIns="34289" rtlCol="0" anchor="ctr"/>
          <a:lstStyle/>
          <a:p>
            <a:pPr algn="ctr" defTabSz="908775"/>
            <a:endParaRPr lang="en-US" sz="2400" kern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2" name="Pentagon 7">
            <a:extLst>
              <a:ext uri="{FF2B5EF4-FFF2-40B4-BE49-F238E27FC236}">
                <a16:creationId xmlns:a16="http://schemas.microsoft.com/office/drawing/2014/main" id="{E3DE8B28-4A2F-AD43-AF3B-10B59568EE5A}"/>
              </a:ext>
            </a:extLst>
          </p:cNvPr>
          <p:cNvSpPr/>
          <p:nvPr/>
        </p:nvSpPr>
        <p:spPr>
          <a:xfrm>
            <a:off x="1055440" y="2732954"/>
            <a:ext cx="10441160" cy="602384"/>
          </a:xfrm>
          <a:prstGeom prst="homePlate">
            <a:avLst>
              <a:gd name="adj" fmla="val 18461"/>
            </a:avLst>
          </a:prstGeom>
          <a:solidFill>
            <a:srgbClr val="99FF99"/>
          </a:solidFill>
          <a:ln w="9525" cap="flat" cmpd="sng" algn="ctr">
            <a:noFill/>
            <a:prstDash val="solid"/>
          </a:ln>
          <a:effectLst/>
        </p:spPr>
        <p:txBody>
          <a:bodyPr lIns="68207" tIns="34289" rIns="68207" bIns="34289" rtlCol="0" anchor="ctr"/>
          <a:lstStyle/>
          <a:p>
            <a:pPr algn="ctr" defTabSz="908775"/>
            <a:endParaRPr lang="en-US" sz="2400" kern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3" name="Rectangle 45">
            <a:extLst>
              <a:ext uri="{FF2B5EF4-FFF2-40B4-BE49-F238E27FC236}">
                <a16:creationId xmlns:a16="http://schemas.microsoft.com/office/drawing/2014/main" id="{5CF64BD6-4681-654D-B83C-1567BDEA9DF7}"/>
              </a:ext>
            </a:extLst>
          </p:cNvPr>
          <p:cNvSpPr/>
          <p:nvPr/>
        </p:nvSpPr>
        <p:spPr>
          <a:xfrm>
            <a:off x="1343472" y="1821412"/>
            <a:ext cx="9793087" cy="62324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68207" tIns="34289" rIns="272825" bIns="34289" rtlCol="0" anchor="ctr">
            <a:spAutoFit/>
          </a:bodyPr>
          <a:lstStyle/>
          <a:p>
            <a:pPr defTabSz="908775"/>
            <a:r>
              <a:rPr lang="ru-RU" kern="0" dirty="0"/>
              <a:t>стимулирование предприятий к повышению производительности труда и модернизации основных фондов</a:t>
            </a:r>
          </a:p>
        </p:txBody>
      </p:sp>
      <p:sp>
        <p:nvSpPr>
          <p:cNvPr id="14" name="Rectangle 45">
            <a:extLst>
              <a:ext uri="{FF2B5EF4-FFF2-40B4-BE49-F238E27FC236}">
                <a16:creationId xmlns:a16="http://schemas.microsoft.com/office/drawing/2014/main" id="{5CF64BD6-4681-654D-B83C-1567BDEA9DF7}"/>
              </a:ext>
            </a:extLst>
          </p:cNvPr>
          <p:cNvSpPr/>
          <p:nvPr/>
        </p:nvSpPr>
        <p:spPr>
          <a:xfrm>
            <a:off x="1343471" y="3621650"/>
            <a:ext cx="9793087" cy="62324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68207" tIns="34289" rIns="272825" bIns="34289" rtlCol="0" anchor="ctr">
            <a:spAutoFit/>
          </a:bodyPr>
          <a:lstStyle/>
          <a:p>
            <a:pPr defTabSz="908775"/>
            <a:r>
              <a:rPr lang="ru-RU" kern="0" dirty="0"/>
              <a:t>формирование системы методической и организационной поддержки повышения производительности труда на предприятиях</a:t>
            </a:r>
          </a:p>
        </p:txBody>
      </p:sp>
      <p:sp>
        <p:nvSpPr>
          <p:cNvPr id="15" name="Rectangle 45">
            <a:extLst>
              <a:ext uri="{FF2B5EF4-FFF2-40B4-BE49-F238E27FC236}">
                <a16:creationId xmlns:a16="http://schemas.microsoft.com/office/drawing/2014/main" id="{5CF64BD6-4681-654D-B83C-1567BDEA9DF7}"/>
              </a:ext>
            </a:extLst>
          </p:cNvPr>
          <p:cNvSpPr/>
          <p:nvPr/>
        </p:nvSpPr>
        <p:spPr>
          <a:xfrm>
            <a:off x="1343473" y="2712091"/>
            <a:ext cx="10153128" cy="62324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68207" tIns="34289" rIns="272825" bIns="34289" rtlCol="0" anchor="ctr">
            <a:spAutoFit/>
          </a:bodyPr>
          <a:lstStyle/>
          <a:p>
            <a:pPr defTabSz="908775"/>
            <a:r>
              <a:rPr lang="ru-RU" kern="0" dirty="0"/>
              <a:t>сокращение нормативно-правовых и административных ограничений, препятствующих росту производительности труда</a:t>
            </a:r>
          </a:p>
        </p:txBody>
      </p:sp>
      <p:sp>
        <p:nvSpPr>
          <p:cNvPr id="16" name="Pentagon 16">
            <a:extLst>
              <a:ext uri="{FF2B5EF4-FFF2-40B4-BE49-F238E27FC236}">
                <a16:creationId xmlns:a16="http://schemas.microsoft.com/office/drawing/2014/main" id="{B241AB01-BD79-2749-96AA-3DDAED7084CE}"/>
              </a:ext>
            </a:extLst>
          </p:cNvPr>
          <p:cNvSpPr/>
          <p:nvPr/>
        </p:nvSpPr>
        <p:spPr>
          <a:xfrm>
            <a:off x="1055440" y="4469885"/>
            <a:ext cx="10441159" cy="1109082"/>
          </a:xfrm>
          <a:prstGeom prst="homePlate">
            <a:avLst>
              <a:gd name="adj" fmla="val 20169"/>
            </a:avLst>
          </a:prstGeom>
          <a:solidFill>
            <a:srgbClr val="99FF99"/>
          </a:solidFill>
          <a:ln w="9525" cap="flat" cmpd="sng" algn="ctr">
            <a:noFill/>
            <a:prstDash val="solid"/>
          </a:ln>
          <a:effectLst/>
        </p:spPr>
        <p:txBody>
          <a:bodyPr lIns="68207" tIns="34289" rIns="68207" bIns="34289" rtlCol="0" anchor="ctr"/>
          <a:lstStyle/>
          <a:p>
            <a:pPr algn="ctr" defTabSz="908775"/>
            <a:endParaRPr lang="en-US" sz="2400" kern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7" name="Rectangle 45">
            <a:extLst>
              <a:ext uri="{FF2B5EF4-FFF2-40B4-BE49-F238E27FC236}">
                <a16:creationId xmlns:a16="http://schemas.microsoft.com/office/drawing/2014/main" id="{5CF64BD6-4681-654D-B83C-1567BDEA9DF7}"/>
              </a:ext>
            </a:extLst>
          </p:cNvPr>
          <p:cNvSpPr/>
          <p:nvPr/>
        </p:nvSpPr>
        <p:spPr>
          <a:xfrm>
            <a:off x="1343471" y="4678723"/>
            <a:ext cx="9793087" cy="9002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68207" tIns="34289" rIns="272825" bIns="34289" rtlCol="0" anchor="ctr">
            <a:spAutoFit/>
          </a:bodyPr>
          <a:lstStyle/>
          <a:p>
            <a:pPr defTabSz="908775"/>
            <a:r>
              <a:rPr lang="ru-RU" kern="0" dirty="0"/>
              <a:t>формирование системы подготовки кадров, направленной на обучение основам повышения производительности труда, в том числе посредством использования цифровых технологий и платформенных решений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200456" y="5661248"/>
            <a:ext cx="1991544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39416" y="0"/>
            <a:ext cx="7615768" cy="65413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800" b="1" kern="120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трансформация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268FAF-7447-834B-899E-9F3E421E53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658545"/>
            <a:ext cx="4536504" cy="30243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79976" y="878051"/>
            <a:ext cx="6048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9900"/>
                </a:solidFill>
              </a:rPr>
              <a:t>Направления для развития </a:t>
            </a:r>
          </a:p>
          <a:p>
            <a:r>
              <a:rPr lang="ru-RU" b="1" dirty="0">
                <a:solidFill>
                  <a:srgbClr val="009900"/>
                </a:solidFill>
              </a:rPr>
              <a:t>цифровой трансформации</a:t>
            </a:r>
            <a:r>
              <a:rPr lang="en-US" b="1" dirty="0">
                <a:solidFill>
                  <a:srgbClr val="009900"/>
                </a:solidFill>
              </a:rPr>
              <a:t>:</a:t>
            </a:r>
          </a:p>
          <a:p>
            <a:r>
              <a:rPr lang="ru-RU" b="1" dirty="0"/>
              <a:t>- подготовка кадров</a:t>
            </a:r>
          </a:p>
          <a:p>
            <a:r>
              <a:rPr lang="ru-RU" b="1" dirty="0"/>
              <a:t>- создание сквозных цифровых технологий</a:t>
            </a:r>
          </a:p>
          <a:p>
            <a:r>
              <a:rPr lang="ru-RU" b="1" dirty="0"/>
              <a:t>- внедрение платформенных решений в приоритетных отраслях экономики и социальной сферы</a:t>
            </a:r>
          </a:p>
          <a:p>
            <a:r>
              <a:rPr lang="ru-RU" b="1" dirty="0">
                <a:solidFill>
                  <a:srgbClr val="009900"/>
                </a:solidFill>
              </a:rPr>
              <a:t>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D5ECD0-ABD4-4D4B-A9A5-152D25CEE2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16" y="2924893"/>
            <a:ext cx="2664965" cy="33312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11424" y="4276967"/>
            <a:ext cx="6552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0220"/>
            <a:r>
              <a:rPr lang="ru-RU" b="1" dirty="0"/>
              <a:t>Задача: </a:t>
            </a:r>
            <a:r>
              <a:rPr lang="ru-RU" dirty="0"/>
              <a:t>обеспечить развитие цифровой экономики в Республике Татарстан, где каждый экономически активный гражданин владеет цифровой грамотностью, а государство и бизнес имеют высокие цифровые компетенции и систематически  применяют их в своей деятельности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272464" y="5445224"/>
            <a:ext cx="1919536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39416" y="12145"/>
            <a:ext cx="1901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Инноскоп</a:t>
            </a:r>
            <a:endParaRPr lang="ru-RU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88488" y="5661248"/>
            <a:ext cx="1703512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692696"/>
            <a:ext cx="929655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4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9856" y="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Рейтинг инновационных регионов России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1780410"/>
            <a:ext cx="2582888" cy="17219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16091" y="2063171"/>
            <a:ext cx="4239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400" b="1" kern="0" dirty="0">
                <a:latin typeface="+mj-lt"/>
              </a:rPr>
              <a:t>1. Санкт-Петербург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32366" y="2774796"/>
            <a:ext cx="4239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400" b="1" dirty="0">
                <a:solidFill>
                  <a:srgbClr val="009900"/>
                </a:solidFill>
                <a:latin typeface="PT Sans Caption"/>
              </a:rPr>
              <a:t>2. </a:t>
            </a:r>
            <a:r>
              <a:rPr lang="ru-RU" sz="2400" b="1" dirty="0">
                <a:solidFill>
                  <a:srgbClr val="009900"/>
                </a:solidFill>
              </a:rPr>
              <a:t>Республика</a:t>
            </a:r>
            <a:r>
              <a:rPr lang="ru-RU" sz="2400" b="1" dirty="0">
                <a:solidFill>
                  <a:srgbClr val="009900"/>
                </a:solidFill>
                <a:latin typeface="PT Sans Caption"/>
              </a:rPr>
              <a:t> Татарстан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80566" y="3423532"/>
            <a:ext cx="4239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400" b="1" kern="0" dirty="0">
                <a:latin typeface="+mj-lt"/>
              </a:rPr>
              <a:t>3. Москва</a:t>
            </a:r>
            <a:endParaRPr lang="ru-RU" sz="1350" b="1" kern="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52102" y="4753018"/>
            <a:ext cx="4239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400" b="1" kern="0" dirty="0"/>
              <a:t>5. Московская область</a:t>
            </a:r>
            <a:endParaRPr lang="ru-RU" sz="1350" b="1" kern="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64007" y="4152045"/>
            <a:ext cx="4239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400" b="1" kern="0" dirty="0"/>
              <a:t>4. Томская область</a:t>
            </a:r>
            <a:endParaRPr lang="ru-RU" sz="1350" b="1" kern="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18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-171400"/>
            <a:ext cx="8063842" cy="857250"/>
          </a:xfrm>
        </p:spPr>
        <p:txBody>
          <a:bodyPr/>
          <a:lstStyle/>
          <a:p>
            <a:pPr algn="l"/>
            <a:r>
              <a:rPr lang="ru-RU" sz="2800" dirty="0"/>
              <a:t>Особые экономические зоны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12024" y="548680"/>
            <a:ext cx="5879976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FF0000"/>
              </a:solidFill>
              <a:latin typeface="PT Sans Caption"/>
            </a:endParaRPr>
          </a:p>
          <a:p>
            <a:r>
              <a:rPr lang="ru-RU" b="1" dirty="0">
                <a:solidFill>
                  <a:srgbClr val="009900"/>
                </a:solidFill>
                <a:latin typeface="PT Sans Caption"/>
              </a:rPr>
              <a:t>Особая</a:t>
            </a:r>
            <a:r>
              <a:rPr lang="ru-RU" b="1" dirty="0">
                <a:solidFill>
                  <a:srgbClr val="3D954C"/>
                </a:solidFill>
                <a:latin typeface="PT Sans Caption"/>
              </a:rPr>
              <a:t> </a:t>
            </a:r>
            <a:r>
              <a:rPr lang="ru-RU" b="1" dirty="0">
                <a:solidFill>
                  <a:srgbClr val="009900"/>
                </a:solidFill>
                <a:latin typeface="PT Sans Caption"/>
              </a:rPr>
              <a:t>экономическая зона </a:t>
            </a:r>
          </a:p>
          <a:p>
            <a:r>
              <a:rPr lang="ru-RU" b="1" dirty="0">
                <a:solidFill>
                  <a:srgbClr val="009900"/>
                </a:solidFill>
                <a:latin typeface="PT Sans Caption"/>
              </a:rPr>
              <a:t>«</a:t>
            </a:r>
            <a:r>
              <a:rPr lang="ru-RU" b="1" dirty="0" err="1">
                <a:solidFill>
                  <a:srgbClr val="009900"/>
                </a:solidFill>
                <a:latin typeface="PT Sans Caption"/>
              </a:rPr>
              <a:t>Алабуга</a:t>
            </a:r>
            <a:r>
              <a:rPr lang="ru-RU" b="1" dirty="0">
                <a:solidFill>
                  <a:srgbClr val="009900"/>
                </a:solidFill>
                <a:latin typeface="PT Sans Caption"/>
              </a:rPr>
              <a:t>»</a:t>
            </a:r>
          </a:p>
          <a:p>
            <a:endParaRPr lang="ru-RU" sz="800" b="1" dirty="0">
              <a:solidFill>
                <a:srgbClr val="009900"/>
              </a:solidFill>
              <a:latin typeface="PT Sans Caption"/>
            </a:endParaRPr>
          </a:p>
          <a:p>
            <a:r>
              <a:rPr lang="ru-RU" b="1" dirty="0"/>
              <a:t> </a:t>
            </a:r>
            <a:r>
              <a:rPr lang="ru-RU" b="1" dirty="0">
                <a:solidFill>
                  <a:srgbClr val="009900"/>
                </a:solidFill>
              </a:rPr>
              <a:t>57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резидентов</a:t>
            </a:r>
          </a:p>
          <a:p>
            <a:endParaRPr lang="ru-RU" sz="800" dirty="0">
              <a:solidFill>
                <a:prstClr val="black"/>
              </a:solidFill>
            </a:endParaRPr>
          </a:p>
          <a:p>
            <a:r>
              <a:rPr lang="ru-RU" b="1" dirty="0"/>
              <a:t> </a:t>
            </a:r>
            <a:r>
              <a:rPr lang="ru-RU" b="1" dirty="0">
                <a:solidFill>
                  <a:srgbClr val="009900"/>
                </a:solidFill>
              </a:rPr>
              <a:t>30</a:t>
            </a:r>
            <a:r>
              <a:rPr lang="ru-RU" b="1" dirty="0">
                <a:solidFill>
                  <a:srgbClr val="006600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действующих предприятий</a:t>
            </a:r>
          </a:p>
          <a:p>
            <a:endParaRPr lang="ru-RU" sz="800" dirty="0">
              <a:solidFill>
                <a:prstClr val="black"/>
              </a:solidFill>
            </a:endParaRPr>
          </a:p>
          <a:p>
            <a:r>
              <a:rPr lang="ru-RU" dirty="0"/>
              <a:t> </a:t>
            </a:r>
            <a:r>
              <a:rPr lang="ru-RU" dirty="0">
                <a:solidFill>
                  <a:prstClr val="black"/>
                </a:solidFill>
              </a:rPr>
              <a:t>более</a:t>
            </a:r>
            <a:r>
              <a:rPr lang="ru-RU" b="1" dirty="0">
                <a:solidFill>
                  <a:srgbClr val="006600"/>
                </a:solidFill>
              </a:rPr>
              <a:t> </a:t>
            </a:r>
            <a:r>
              <a:rPr lang="ru-RU" b="1" dirty="0">
                <a:solidFill>
                  <a:srgbClr val="009900"/>
                </a:solidFill>
              </a:rPr>
              <a:t>6,7 тыс. </a:t>
            </a:r>
            <a:r>
              <a:rPr lang="ru-RU" dirty="0">
                <a:solidFill>
                  <a:prstClr val="black"/>
                </a:solidFill>
              </a:rPr>
              <a:t>рабочих мест</a:t>
            </a:r>
          </a:p>
          <a:p>
            <a:endParaRPr lang="ru-RU" sz="800" dirty="0">
              <a:solidFill>
                <a:prstClr val="black"/>
              </a:solidFill>
            </a:endParaRPr>
          </a:p>
          <a:p>
            <a:r>
              <a:rPr lang="ru-RU" b="1" dirty="0"/>
              <a:t> </a:t>
            </a:r>
            <a:r>
              <a:rPr lang="ru-RU" b="1" dirty="0">
                <a:solidFill>
                  <a:srgbClr val="009900"/>
                </a:solidFill>
              </a:rPr>
              <a:t>121,6 млрд. рублей  </a:t>
            </a:r>
            <a:r>
              <a:rPr lang="ru-RU" dirty="0">
                <a:solidFill>
                  <a:prstClr val="black"/>
                </a:solidFill>
              </a:rPr>
              <a:t>инвестиций</a:t>
            </a:r>
          </a:p>
          <a:p>
            <a:endParaRPr lang="ru-RU" sz="1200" dirty="0">
              <a:solidFill>
                <a:prstClr val="black"/>
              </a:solidFill>
              <a:latin typeface="PT Sans Caption"/>
            </a:endParaRPr>
          </a:p>
          <a:p>
            <a:endParaRPr lang="ru-RU" sz="1200" dirty="0">
              <a:solidFill>
                <a:prstClr val="black"/>
              </a:solidFill>
              <a:latin typeface="PT Sans Caption"/>
            </a:endParaRPr>
          </a:p>
          <a:p>
            <a:endParaRPr lang="ru-RU" sz="1200" dirty="0">
              <a:solidFill>
                <a:prstClr val="black"/>
              </a:solidFill>
              <a:latin typeface="PT Sans Caption"/>
            </a:endParaRPr>
          </a:p>
          <a:p>
            <a:endParaRPr lang="ru-RU" sz="1200" dirty="0">
              <a:solidFill>
                <a:prstClr val="black"/>
              </a:solidFill>
              <a:latin typeface="PT Sans Caption"/>
            </a:endParaRPr>
          </a:p>
          <a:p>
            <a:endParaRPr lang="ru-RU" sz="1200" dirty="0">
              <a:solidFill>
                <a:prstClr val="black"/>
              </a:solidFill>
              <a:latin typeface="PT Sans Caption"/>
            </a:endParaRPr>
          </a:p>
          <a:p>
            <a:endParaRPr lang="ru-RU" sz="1200" dirty="0">
              <a:solidFill>
                <a:prstClr val="black"/>
              </a:solidFill>
              <a:latin typeface="PT Sans Caption"/>
            </a:endParaRPr>
          </a:p>
          <a:p>
            <a:endParaRPr lang="ru-RU" sz="1200" dirty="0">
              <a:solidFill>
                <a:prstClr val="black"/>
              </a:solidFill>
              <a:latin typeface="PT Sans Caption"/>
            </a:endParaRPr>
          </a:p>
          <a:p>
            <a:r>
              <a:rPr lang="ru-RU" b="1" dirty="0">
                <a:solidFill>
                  <a:srgbClr val="009900"/>
                </a:solidFill>
                <a:latin typeface="PT Sans Caption"/>
              </a:rPr>
              <a:t>Особая экономическая зона «</a:t>
            </a:r>
            <a:r>
              <a:rPr lang="ru-RU" b="1" dirty="0" err="1">
                <a:solidFill>
                  <a:srgbClr val="009900"/>
                </a:solidFill>
                <a:latin typeface="PT Sans Caption"/>
              </a:rPr>
              <a:t>Иннополис</a:t>
            </a:r>
            <a:r>
              <a:rPr lang="ru-RU" b="1" dirty="0">
                <a:solidFill>
                  <a:srgbClr val="009900"/>
                </a:solidFill>
                <a:latin typeface="PT Sans Caption"/>
              </a:rPr>
              <a:t>»</a:t>
            </a:r>
          </a:p>
          <a:p>
            <a:endParaRPr lang="ru-RU" sz="800" b="1" dirty="0">
              <a:solidFill>
                <a:srgbClr val="009900"/>
              </a:solidFill>
              <a:latin typeface="PT Sans Caption"/>
            </a:endParaRPr>
          </a:p>
          <a:p>
            <a:r>
              <a:rPr lang="ru-RU" b="1" dirty="0">
                <a:latin typeface="PT Sans Caption"/>
              </a:rPr>
              <a:t> </a:t>
            </a:r>
            <a:r>
              <a:rPr lang="ru-RU" b="1" dirty="0">
                <a:solidFill>
                  <a:srgbClr val="009900"/>
                </a:solidFill>
                <a:latin typeface="PT Sans Caption"/>
              </a:rPr>
              <a:t>83</a:t>
            </a:r>
            <a:r>
              <a:rPr lang="ru-RU" b="1" dirty="0">
                <a:solidFill>
                  <a:srgbClr val="FF0000"/>
                </a:solidFill>
                <a:latin typeface="PT Sans Caption"/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компании-резидента</a:t>
            </a:r>
          </a:p>
          <a:p>
            <a:endParaRPr lang="ru-RU" sz="800" dirty="0">
              <a:solidFill>
                <a:prstClr val="black"/>
              </a:solidFill>
            </a:endParaRPr>
          </a:p>
          <a:p>
            <a:r>
              <a:rPr lang="ru-RU" b="1" dirty="0"/>
              <a:t> </a:t>
            </a:r>
            <a:r>
              <a:rPr lang="ru-RU" b="1" dirty="0">
                <a:solidFill>
                  <a:srgbClr val="009900"/>
                </a:solidFill>
              </a:rPr>
              <a:t>11</a:t>
            </a:r>
            <a:r>
              <a:rPr lang="ru-RU" dirty="0">
                <a:solidFill>
                  <a:srgbClr val="009900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компаний партнеров</a:t>
            </a:r>
          </a:p>
          <a:p>
            <a:r>
              <a:rPr lang="en-US" dirty="0">
                <a:solidFill>
                  <a:srgbClr val="006600"/>
                </a:solidFill>
              </a:rPr>
              <a:t/>
            </a:r>
            <a:br>
              <a:rPr lang="en-US" dirty="0">
                <a:solidFill>
                  <a:srgbClr val="006600"/>
                </a:solidFill>
              </a:rPr>
            </a:br>
            <a:endParaRPr lang="ru-RU" dirty="0">
              <a:solidFill>
                <a:srgbClr val="006600"/>
              </a:solidFill>
            </a:endParaRPr>
          </a:p>
          <a:p>
            <a:endParaRPr lang="ru-RU" sz="1600" b="1" dirty="0">
              <a:solidFill>
                <a:srgbClr val="006600"/>
              </a:solidFill>
              <a:latin typeface="PT Sans Caption"/>
            </a:endParaRPr>
          </a:p>
          <a:p>
            <a:r>
              <a:rPr lang="en-US" sz="1200" dirty="0">
                <a:solidFill>
                  <a:prstClr val="black"/>
                </a:solidFill>
                <a:latin typeface="PT Sans Caption"/>
              </a:rPr>
              <a:t/>
            </a:r>
            <a:br>
              <a:rPr lang="en-US" sz="1200" dirty="0">
                <a:solidFill>
                  <a:prstClr val="black"/>
                </a:solidFill>
                <a:latin typeface="PT Sans Caption"/>
              </a:rPr>
            </a:br>
            <a:endParaRPr lang="en-US" sz="1200" dirty="0">
              <a:solidFill>
                <a:prstClr val="black"/>
              </a:solidFill>
              <a:latin typeface="PT Sans Caption"/>
            </a:endParaRPr>
          </a:p>
          <a:p>
            <a:endParaRPr lang="ru-RU" sz="1500" b="1" dirty="0">
              <a:solidFill>
                <a:srgbClr val="FF0000"/>
              </a:solidFill>
              <a:latin typeface="PT Sans Captio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3805391"/>
            <a:ext cx="4414722" cy="2796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703378"/>
            <a:ext cx="4414722" cy="29416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1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36"/>
          <p:cNvSpPr txBox="1"/>
          <p:nvPr/>
        </p:nvSpPr>
        <p:spPr>
          <a:xfrm>
            <a:off x="786063" y="-92251"/>
            <a:ext cx="11286601" cy="697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68" tIns="62168" rIns="62168" bIns="62168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800" b="1" dirty="0">
              <a:solidFill>
                <a:srgbClr val="948A54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Georgia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ТОСЭР в моногородах Набережные Челны, Нижнекамск, Чистополь, Зеленодольск, Менделеевск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  <a:sym typeface="Georgia"/>
            </a:endParaRPr>
          </a:p>
        </p:txBody>
      </p:sp>
      <p:graphicFrame>
        <p:nvGraphicFramePr>
          <p:cNvPr id="5" name="Shape 937"/>
          <p:cNvGraphicFramePr/>
          <p:nvPr>
            <p:extLst>
              <p:ext uri="{D42A27DB-BD31-4B8C-83A1-F6EECF244321}">
                <p14:modId xmlns:p14="http://schemas.microsoft.com/office/powerpoint/2010/main" val="3459436668"/>
              </p:ext>
            </p:extLst>
          </p:nvPr>
        </p:nvGraphicFramePr>
        <p:xfrm>
          <a:off x="3359696" y="1356033"/>
          <a:ext cx="4608512" cy="5477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08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8403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i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«Набережные</a:t>
                      </a:r>
                      <a:r>
                        <a:rPr lang="ru-RU" sz="1300" b="1" i="1" baseline="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Челны</a:t>
                      </a:r>
                      <a:r>
                        <a:rPr lang="ru-RU" sz="1300" b="1" i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»</a:t>
                      </a: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Число резидентов – </a:t>
                      </a: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35 </a:t>
                      </a: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Объем инвестиций – </a:t>
                      </a:r>
                      <a:r>
                        <a:rPr lang="ru-RU" sz="1200" b="1" kern="120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</a:rPr>
                        <a:t>38,4 </a:t>
                      </a:r>
                      <a:r>
                        <a:rPr lang="ru-RU" sz="1200" b="1" kern="120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млрд рублей</a:t>
                      </a: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Объем капитальных вложений – </a:t>
                      </a:r>
                      <a:r>
                        <a:rPr lang="ru-RU" sz="1200" b="1" kern="120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</a:rPr>
                        <a:t>15,3 </a:t>
                      </a:r>
                      <a:r>
                        <a:rPr lang="ru-RU" sz="1200" b="1" kern="120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м</a:t>
                      </a: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лрд рублей</a:t>
                      </a: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Создание </a:t>
                      </a:r>
                      <a:r>
                        <a:rPr lang="ru-RU" sz="1200" b="1" kern="120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10 000</a:t>
                      </a:r>
                      <a:r>
                        <a:rPr lang="ru-RU" sz="120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</a:t>
                      </a:r>
                      <a:r>
                        <a:rPr lang="ru-RU" sz="120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новых рабочих мест</a:t>
                      </a:r>
                    </a:p>
                  </a:txBody>
                  <a:tcPr marL="62178" marR="62178" marT="82904" marB="82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403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i="1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«</a:t>
                      </a:r>
                      <a:r>
                        <a:rPr lang="ru-RU" sz="1300" b="1" i="1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Нижнекамск</a:t>
                      </a:r>
                      <a:r>
                        <a:rPr lang="ru-RU" sz="1300" i="1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»</a:t>
                      </a:r>
                      <a:endParaRPr sz="1300" b="1" i="1" dirty="0">
                        <a:solidFill>
                          <a:srgbClr val="009900"/>
                        </a:solidFill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Число </a:t>
                      </a:r>
                      <a:r>
                        <a:rPr lang="ru-RU" sz="120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резидентов</a:t>
                      </a:r>
                      <a:r>
                        <a:rPr lang="ru-RU" sz="1200" baseline="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– </a:t>
                      </a: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20 </a:t>
                      </a:r>
                      <a:endParaRPr sz="1200" b="1" dirty="0" smtClean="0">
                        <a:solidFill>
                          <a:srgbClr val="009900"/>
                        </a:solidFill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Объем инвестиций –</a:t>
                      </a:r>
                      <a:r>
                        <a:rPr lang="ru-RU" sz="1200" b="1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7,5 млрд рублей</a:t>
                      </a:r>
                      <a:endParaRPr sz="1200" b="1" dirty="0" smtClean="0">
                        <a:solidFill>
                          <a:srgbClr val="009900"/>
                        </a:solidFill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Объем </a:t>
                      </a: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капитальных вложений – </a:t>
                      </a:r>
                      <a:r>
                        <a:rPr lang="ru-RU" sz="1200" b="1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6,5 млрд рублей</a:t>
                      </a:r>
                      <a:endParaRPr sz="1200" b="1" dirty="0">
                        <a:solidFill>
                          <a:srgbClr val="009900"/>
                        </a:solidFill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Создание</a:t>
                      </a:r>
                      <a:r>
                        <a:rPr lang="ru-RU" sz="1200" b="1" dirty="0">
                          <a:solidFill>
                            <a:srgbClr val="008DD2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3 000</a:t>
                      </a:r>
                      <a:r>
                        <a:rPr lang="ru-RU" sz="1200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</a:t>
                      </a: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новых рабочих мест</a:t>
                      </a:r>
                      <a:endParaRPr sz="1200" dirty="0"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</a:txBody>
                  <a:tcPr marL="62178" marR="62178" marT="82904" marB="82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5178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i="1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«Чистополь»</a:t>
                      </a:r>
                      <a:endParaRPr sz="1300" b="1" i="1" dirty="0">
                        <a:solidFill>
                          <a:srgbClr val="009900"/>
                        </a:solidFill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Число резидентов – </a:t>
                      </a: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38 </a:t>
                      </a:r>
                      <a:endParaRPr sz="1200" b="1" dirty="0">
                        <a:solidFill>
                          <a:srgbClr val="009900"/>
                        </a:solidFill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Объем инвестиций – </a:t>
                      </a:r>
                      <a:r>
                        <a:rPr lang="ru-RU" sz="1200" b="1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8,5 млрд рублей</a:t>
                      </a:r>
                      <a:endParaRPr sz="1200" b="1" dirty="0">
                        <a:solidFill>
                          <a:srgbClr val="009900"/>
                        </a:solidFill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Объем капитальных вложений – </a:t>
                      </a:r>
                      <a:r>
                        <a:rPr lang="ru-RU" sz="1200" b="1" kern="120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5,9</a:t>
                      </a: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млрд рублей</a:t>
                      </a:r>
                      <a:endParaRPr sz="1200" b="1" dirty="0">
                        <a:solidFill>
                          <a:srgbClr val="009900"/>
                        </a:solidFill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Создание </a:t>
                      </a:r>
                      <a:r>
                        <a:rPr lang="ru-RU" sz="1200" b="1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1 500</a:t>
                      </a:r>
                      <a:r>
                        <a:rPr lang="ru-RU" sz="1200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</a:t>
                      </a: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новых рабочих мест</a:t>
                      </a:r>
                      <a:endParaRPr sz="1200" dirty="0"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</a:txBody>
                  <a:tcPr marL="62178" marR="62178" marT="82904" marB="82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403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i="1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«Зеленодольск»</a:t>
                      </a:r>
                      <a:endParaRPr sz="1300" b="1" i="1" dirty="0">
                        <a:solidFill>
                          <a:srgbClr val="009900"/>
                        </a:solidFill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Число резидентов – </a:t>
                      </a: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18</a:t>
                      </a:r>
                      <a:r>
                        <a:rPr lang="ru-RU" sz="1200" b="1" dirty="0" smtClean="0">
                          <a:solidFill>
                            <a:srgbClr val="008DD2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</a:t>
                      </a:r>
                      <a:endParaRPr sz="1200" b="1" dirty="0">
                        <a:solidFill>
                          <a:srgbClr val="008DD2"/>
                        </a:solidFill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Объем инвестиций –</a:t>
                      </a:r>
                      <a:r>
                        <a:rPr lang="ru-RU" sz="1200" dirty="0">
                          <a:solidFill>
                            <a:srgbClr val="008DD2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7,7 млрд рублей</a:t>
                      </a:r>
                      <a:endParaRPr sz="1200" b="1" dirty="0">
                        <a:solidFill>
                          <a:srgbClr val="009900"/>
                        </a:solidFill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Объем капитальных вложений – </a:t>
                      </a:r>
                      <a:r>
                        <a:rPr lang="ru-RU" sz="1200" b="1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6,5 млрд рублей</a:t>
                      </a:r>
                      <a:endParaRPr sz="1200" b="1" dirty="0">
                        <a:solidFill>
                          <a:srgbClr val="009900"/>
                        </a:solidFill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Создание </a:t>
                      </a:r>
                      <a:r>
                        <a:rPr lang="ru-RU" sz="1200" b="1" dirty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2 </a:t>
                      </a: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505 </a:t>
                      </a:r>
                      <a:r>
                        <a:rPr lang="ru-RU" sz="1200" dirty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новых рабочих мест</a:t>
                      </a:r>
                      <a:endParaRPr sz="1200" dirty="0"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</a:txBody>
                  <a:tcPr marL="62178" marR="62178" marT="82904" marB="82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330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i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«Менделеевск»</a:t>
                      </a: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Число резидентов –</a:t>
                      </a:r>
                      <a:r>
                        <a:rPr lang="ru-RU" sz="120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19 </a:t>
                      </a: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Объем инвестиций –</a:t>
                      </a:r>
                      <a:r>
                        <a:rPr lang="ru-RU" sz="1200" dirty="0" smtClean="0">
                          <a:solidFill>
                            <a:srgbClr val="008DD2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4,</a:t>
                      </a:r>
                      <a:r>
                        <a:rPr lang="en-US" sz="1200" b="1" kern="120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76</a:t>
                      </a:r>
                      <a:r>
                        <a:rPr lang="ru-RU" sz="1200" b="1" kern="120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млрд рублей</a:t>
                      </a: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Объем капитальных вложений – </a:t>
                      </a:r>
                      <a:r>
                        <a:rPr lang="ru-RU" sz="1200" b="1" kern="120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3,5</a:t>
                      </a: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млрд рублей</a:t>
                      </a:r>
                    </a:p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Создание </a:t>
                      </a:r>
                      <a:r>
                        <a:rPr lang="ru-RU" sz="1200" b="1" kern="1200" dirty="0" smtClean="0">
                          <a:solidFill>
                            <a:srgbClr val="009900"/>
                          </a:solidFill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630</a:t>
                      </a:r>
                      <a:r>
                        <a:rPr lang="ru-RU" sz="1200" b="1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 </a:t>
                      </a:r>
                      <a:r>
                        <a:rPr lang="ru-RU" sz="1200" dirty="0" smtClean="0">
                          <a:latin typeface="+mn-lt"/>
                          <a:ea typeface="Georgia"/>
                          <a:cs typeface="Times New Roman" panose="02020603050405020304" pitchFamily="18" charset="0"/>
                          <a:sym typeface="Georgia"/>
                        </a:rPr>
                        <a:t>новых рабочих мест</a:t>
                      </a:r>
                      <a:endParaRPr sz="1200" dirty="0">
                        <a:latin typeface="+mn-lt"/>
                        <a:ea typeface="Georgia"/>
                        <a:cs typeface="Times New Roman" panose="02020603050405020304" pitchFamily="18" charset="0"/>
                        <a:sym typeface="Georgia"/>
                      </a:endParaRPr>
                    </a:p>
                  </a:txBody>
                  <a:tcPr marL="62178" marR="62178" marT="82904" marB="82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1295229"/>
                  </a:ext>
                </a:extLst>
              </a:tr>
            </a:tbl>
          </a:graphicData>
        </a:graphic>
      </p:graphicFrame>
      <p:sp>
        <p:nvSpPr>
          <p:cNvPr id="6" name="Shape 938"/>
          <p:cNvSpPr txBox="1"/>
          <p:nvPr/>
        </p:nvSpPr>
        <p:spPr>
          <a:xfrm>
            <a:off x="2399301" y="901135"/>
            <a:ext cx="6790784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68" tIns="62168" rIns="62168" bIns="62168" anchor="t" anchorCtr="0">
            <a:noAutofit/>
          </a:bodyPr>
          <a:lstStyle/>
          <a:p>
            <a:r>
              <a:rPr lang="ru-RU" dirty="0">
                <a:ea typeface="Georgia"/>
                <a:cs typeface="Georgia"/>
                <a:sym typeface="Georgia"/>
              </a:rPr>
              <a:t>Прогнозные ключевые показатели эффективности (за 10 лет):</a:t>
            </a:r>
            <a:endParaRPr dirty="0">
              <a:ea typeface="Georgia"/>
              <a:cs typeface="Georgia"/>
              <a:sym typeface="Georgia"/>
            </a:endParaRPr>
          </a:p>
        </p:txBody>
      </p:sp>
      <p:pic>
        <p:nvPicPr>
          <p:cNvPr id="7" name="Shape 9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822" y="2636912"/>
            <a:ext cx="1567825" cy="96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9822" y="3681609"/>
            <a:ext cx="1567825" cy="90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9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1340" y="4753518"/>
            <a:ext cx="1565337" cy="85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413307"/>
            <a:ext cx="1584176" cy="11414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40" y="5773761"/>
            <a:ext cx="1556306" cy="103140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2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7408" y="-19466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cs typeface="Arial" pitchFamily="34" charset="0"/>
              </a:rPr>
              <a:t>Сельское хозяйство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2487" y="741337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Имея</a:t>
            </a:r>
            <a:r>
              <a:rPr lang="ru-RU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>
                <a:solidFill>
                  <a:srgbClr val="009900"/>
                </a:solidFill>
              </a:rPr>
              <a:t>2,</a:t>
            </a:r>
            <a:r>
              <a:rPr lang="en-US" sz="2000" b="1" dirty="0">
                <a:solidFill>
                  <a:srgbClr val="009900"/>
                </a:solidFill>
              </a:rPr>
              <a:t>4</a:t>
            </a:r>
            <a:r>
              <a:rPr lang="ru-RU" sz="2000" b="1" dirty="0">
                <a:solidFill>
                  <a:srgbClr val="009900"/>
                </a:solidFill>
              </a:rPr>
              <a:t>%</a:t>
            </a:r>
            <a:r>
              <a:rPr lang="ru-RU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сельхозугодий страны, </a:t>
            </a:r>
            <a:r>
              <a:rPr lang="ru-RU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Республика </a:t>
            </a:r>
            <a:r>
              <a:rPr lang="ru-RU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Татарстан производит </a:t>
            </a:r>
            <a:r>
              <a:rPr lang="ru-RU" sz="2000" b="1" dirty="0">
                <a:solidFill>
                  <a:srgbClr val="009900"/>
                </a:solidFill>
              </a:rPr>
              <a:t>4,</a:t>
            </a:r>
            <a:r>
              <a:rPr lang="en-US" sz="2000" b="1" dirty="0">
                <a:solidFill>
                  <a:srgbClr val="009900"/>
                </a:solidFill>
              </a:rPr>
              <a:t>2</a:t>
            </a:r>
            <a:r>
              <a:rPr lang="ru-RU" sz="2000" b="1" dirty="0">
                <a:solidFill>
                  <a:srgbClr val="009900"/>
                </a:solidFill>
              </a:rPr>
              <a:t>%</a:t>
            </a:r>
            <a:r>
              <a:rPr lang="ru-RU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сельхозпродукции России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44859" y="2329064"/>
            <a:ext cx="514806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b="1" dirty="0"/>
              <a:t>Татарстан среди регионов России: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40223" y="2897902"/>
            <a:ext cx="12421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b="1" dirty="0">
                <a:solidFill>
                  <a:srgbClr val="009900"/>
                </a:solidFill>
              </a:rPr>
              <a:t>1 место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47929" y="3323910"/>
            <a:ext cx="159204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>
              <a:defRPr sz="16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1800" dirty="0"/>
              <a:t>производство молока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74088" y="2872855"/>
            <a:ext cx="100771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b="1" dirty="0">
                <a:solidFill>
                  <a:srgbClr val="009900"/>
                </a:solidFill>
              </a:rPr>
              <a:t>2 место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39973" y="3343983"/>
            <a:ext cx="173455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>
              <a:defRPr sz="16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1800" dirty="0"/>
              <a:t>валовой сбор картофеля 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00113" y="2861288"/>
            <a:ext cx="100771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b="1" dirty="0">
                <a:solidFill>
                  <a:srgbClr val="009900"/>
                </a:solidFill>
              </a:rPr>
              <a:t>8</a:t>
            </a:r>
            <a:r>
              <a:rPr lang="ru-RU" b="1" dirty="0">
                <a:solidFill>
                  <a:srgbClr val="009900"/>
                </a:solidFill>
              </a:rPr>
              <a:t> место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39873" y="3313424"/>
            <a:ext cx="1728192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>
              <a:defRPr sz="16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dirty="0"/>
              <a:t>производство</a:t>
            </a:r>
          </a:p>
          <a:p>
            <a:pPr algn="ctr"/>
            <a:r>
              <a:rPr lang="ru-RU" dirty="0"/>
              <a:t>скота и птицы на убой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20058" y="4434997"/>
            <a:ext cx="100771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b="1" dirty="0">
                <a:solidFill>
                  <a:srgbClr val="009900"/>
                </a:solidFill>
              </a:rPr>
              <a:t>8</a:t>
            </a:r>
            <a:r>
              <a:rPr lang="ru-RU" b="1" dirty="0">
                <a:solidFill>
                  <a:srgbClr val="009900"/>
                </a:solidFill>
              </a:rPr>
              <a:t> место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79977" y="4836269"/>
            <a:ext cx="1881603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валовой сбор</a:t>
            </a:r>
          </a:p>
          <a:p>
            <a:pPr algn="ctr"/>
            <a:r>
              <a:rPr lang="ru-RU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зерна в весе</a:t>
            </a:r>
          </a:p>
          <a:p>
            <a:pPr algn="ctr"/>
            <a:r>
              <a:rPr lang="ru-RU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после доработки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77378" y="4434996"/>
            <a:ext cx="100771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b="1" dirty="0">
                <a:solidFill>
                  <a:srgbClr val="009900"/>
                </a:solidFill>
              </a:rPr>
              <a:t>7</a:t>
            </a:r>
            <a:r>
              <a:rPr lang="ru-RU" b="1" dirty="0">
                <a:solidFill>
                  <a:srgbClr val="009900"/>
                </a:solidFill>
              </a:rPr>
              <a:t> место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68208" y="4821389"/>
            <a:ext cx="1831532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валовой сбор</a:t>
            </a:r>
          </a:p>
          <a:p>
            <a:pPr algn="ctr"/>
            <a:r>
              <a:rPr lang="ru-RU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сахарной свеклы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470068"/>
            <a:ext cx="3096343" cy="2068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503456"/>
            <a:ext cx="3096344" cy="1910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1" y="4592944"/>
            <a:ext cx="3096343" cy="22001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2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-28176"/>
            <a:ext cx="8003232" cy="652933"/>
          </a:xfrm>
        </p:spPr>
        <p:txBody>
          <a:bodyPr/>
          <a:lstStyle/>
          <a:p>
            <a:pPr algn="l"/>
            <a:r>
              <a:rPr lang="ru-RU" sz="2800" dirty="0">
                <a:latin typeface="Arial" pitchFamily="34" charset="0"/>
                <a:cs typeface="Arial" pitchFamily="34" charset="0"/>
              </a:rPr>
              <a:t>Социальные показатели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444393"/>
              </p:ext>
            </p:extLst>
          </p:nvPr>
        </p:nvGraphicFramePr>
        <p:xfrm>
          <a:off x="1127448" y="764702"/>
          <a:ext cx="10009112" cy="5079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1116">
                  <a:extLst>
                    <a:ext uri="{9D8B030D-6E8A-4147-A177-3AD203B41FA5}">
                      <a16:colId xmlns:a16="http://schemas.microsoft.com/office/drawing/2014/main" val="2797958230"/>
                    </a:ext>
                  </a:extLst>
                </a:gridCol>
                <a:gridCol w="1925823">
                  <a:extLst>
                    <a:ext uri="{9D8B030D-6E8A-4147-A177-3AD203B41FA5}">
                      <a16:colId xmlns:a16="http://schemas.microsoft.com/office/drawing/2014/main" val="211039932"/>
                    </a:ext>
                  </a:extLst>
                </a:gridCol>
                <a:gridCol w="1572173">
                  <a:extLst>
                    <a:ext uri="{9D8B030D-6E8A-4147-A177-3AD203B41FA5}">
                      <a16:colId xmlns:a16="http://schemas.microsoft.com/office/drawing/2014/main" val="2790001259"/>
                    </a:ext>
                  </a:extLst>
                </a:gridCol>
              </a:tblGrid>
              <a:tr h="1075689"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AF8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 год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AF8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 год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AF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541355"/>
                  </a:ext>
                </a:extLst>
              </a:tr>
              <a:tr h="851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Продолжительность жизни, лет</a:t>
                      </a:r>
                      <a:endParaRPr lang="ru-RU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72,8</a:t>
                      </a:r>
                      <a:endParaRPr lang="ru-RU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74,3</a:t>
                      </a:r>
                      <a:endParaRPr lang="ru-RU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116454"/>
                  </a:ext>
                </a:extLst>
              </a:tr>
              <a:tr h="851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Обеспеченность жильем, </a:t>
                      </a:r>
                      <a:r>
                        <a:rPr lang="ru-RU" sz="1800" kern="1200" dirty="0" err="1" smtClean="0"/>
                        <a:t>кв.м</a:t>
                      </a:r>
                      <a:r>
                        <a:rPr lang="en-US" sz="1800" kern="1200" dirty="0" smtClean="0"/>
                        <a:t>/</a:t>
                      </a:r>
                      <a:r>
                        <a:rPr lang="ru-RU" sz="1800" kern="1200" dirty="0" smtClean="0"/>
                        <a:t>чел.</a:t>
                      </a:r>
                      <a:endParaRPr lang="ru-RU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25,2</a:t>
                      </a:r>
                      <a:endParaRPr lang="ru-RU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26,5</a:t>
                      </a:r>
                      <a:endParaRPr lang="ru-RU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061655"/>
                  </a:ext>
                </a:extLst>
              </a:tr>
              <a:tr h="677705">
                <a:tc>
                  <a:txBody>
                    <a:bodyPr/>
                    <a:lstStyle/>
                    <a:p>
                      <a:endParaRPr lang="en-US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зарегистрированной </a:t>
                      </a:r>
                      <a:r>
                        <a:rPr lang="ru-RU" sz="1800" kern="1200" baseline="0" dirty="0" smtClean="0"/>
                        <a:t>безработицы, %</a:t>
                      </a:r>
                      <a:endParaRPr lang="ru-RU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ru-RU" sz="1800" dirty="0" smtClean="0"/>
                        <a:t>0,8</a:t>
                      </a:r>
                      <a:endParaRPr lang="ru-RU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0,5</a:t>
                      </a:r>
                      <a:endParaRPr lang="ru-RU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819683"/>
                  </a:ext>
                </a:extLst>
              </a:tr>
              <a:tr h="1623378">
                <a:tc>
                  <a:txBody>
                    <a:bodyPr/>
                    <a:lstStyle/>
                    <a:p>
                      <a:r>
                        <a:rPr lang="ru-RU" sz="1800" kern="1200" dirty="0" smtClean="0"/>
                        <a:t>Реальная заработная плата, в % к предыдущему году</a:t>
                      </a:r>
                      <a:endParaRPr lang="ru-RU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91,3</a:t>
                      </a:r>
                      <a:endParaRPr lang="ru-RU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106,0</a:t>
                      </a:r>
                      <a:endParaRPr lang="ru-RU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46269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28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408" y="0"/>
            <a:ext cx="9833840" cy="668193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/>
              <a:t>Развитие малых форм хозяйствования</a:t>
            </a:r>
            <a:endParaRPr lang="ru-RU" sz="1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51784" y="1717288"/>
            <a:ext cx="78241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9900"/>
                </a:solidFill>
              </a:rPr>
              <a:t>свыше 456 тысяч</a:t>
            </a:r>
            <a:r>
              <a:rPr lang="ru-RU" dirty="0"/>
              <a:t> личных подсобных хозяйств</a:t>
            </a:r>
          </a:p>
          <a:p>
            <a:endParaRPr lang="ru-RU" dirty="0"/>
          </a:p>
          <a:p>
            <a:r>
              <a:rPr lang="ru-RU" b="1" dirty="0">
                <a:solidFill>
                  <a:srgbClr val="009900"/>
                </a:solidFill>
              </a:rPr>
              <a:t>около 4,6 тысяч</a:t>
            </a:r>
            <a:r>
              <a:rPr lang="ru-RU" dirty="0"/>
              <a:t> фермерских хозяйств</a:t>
            </a:r>
          </a:p>
          <a:p>
            <a:endParaRPr lang="ru-RU" dirty="0"/>
          </a:p>
          <a:p>
            <a:r>
              <a:rPr lang="ru-RU" b="1" dirty="0">
                <a:solidFill>
                  <a:srgbClr val="009900"/>
                </a:solidFill>
              </a:rPr>
              <a:t>1 219 </a:t>
            </a:r>
            <a:r>
              <a:rPr lang="ru-RU" dirty="0"/>
              <a:t>действующих семейных ферм, </a:t>
            </a:r>
            <a:r>
              <a:rPr lang="ru-RU" dirty="0" smtClean="0"/>
              <a:t>в том числе </a:t>
            </a:r>
            <a:r>
              <a:rPr lang="ru-RU" b="1" dirty="0" smtClean="0">
                <a:solidFill>
                  <a:srgbClr val="009900"/>
                </a:solidFill>
              </a:rPr>
              <a:t>433</a:t>
            </a:r>
            <a:r>
              <a:rPr lang="ru-RU" dirty="0" smtClean="0"/>
              <a:t> – технологичные</a:t>
            </a:r>
          </a:p>
          <a:p>
            <a:r>
              <a:rPr lang="ru-RU" b="1" dirty="0" smtClean="0">
                <a:solidFill>
                  <a:srgbClr val="009900"/>
                </a:solidFill>
              </a:rPr>
              <a:t>89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/>
              <a:t>семейных ферм находятся в стадии строительства </a:t>
            </a:r>
          </a:p>
          <a:p>
            <a:endParaRPr lang="ru-RU" dirty="0"/>
          </a:p>
          <a:p>
            <a:r>
              <a:rPr lang="ru-RU" dirty="0"/>
              <a:t>Созданы сельскохозяйственные потребительские кооперативы:</a:t>
            </a:r>
          </a:p>
          <a:p>
            <a:r>
              <a:rPr lang="ru-RU" b="1" dirty="0">
                <a:solidFill>
                  <a:srgbClr val="009900"/>
                </a:solidFill>
              </a:rPr>
              <a:t>250 </a:t>
            </a:r>
            <a:r>
              <a:rPr lang="ru-RU" dirty="0"/>
              <a:t>– по сбыту, заготовке и переработке;</a:t>
            </a:r>
          </a:p>
          <a:p>
            <a:r>
              <a:rPr lang="ru-RU" b="1" dirty="0">
                <a:solidFill>
                  <a:srgbClr val="009900"/>
                </a:solidFill>
              </a:rPr>
              <a:t>10 </a:t>
            </a:r>
            <a:r>
              <a:rPr lang="ru-RU" dirty="0"/>
              <a:t> – кредитных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622296"/>
            <a:ext cx="2952328" cy="19374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18" y="2647687"/>
            <a:ext cx="2936534" cy="1931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1" y="4706780"/>
            <a:ext cx="2931751" cy="19953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0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256" y="-87205"/>
            <a:ext cx="10873208" cy="857250"/>
          </a:xfrm>
        </p:spPr>
        <p:txBody>
          <a:bodyPr>
            <a:noAutofit/>
          </a:bodyPr>
          <a:lstStyle/>
          <a:p>
            <a:pPr algn="l"/>
            <a:r>
              <a:rPr lang="ru-RU" sz="2800" dirty="0"/>
              <a:t>Инвестиционные проекты в агропромышленном комплексе </a:t>
            </a: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945615" y="836712"/>
            <a:ext cx="10334961" cy="5112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0754" indent="0" algn="just">
              <a:spcBef>
                <a:spcPct val="0"/>
              </a:spcBef>
              <a:spcAft>
                <a:spcPct val="0"/>
              </a:spcAft>
            </a:pPr>
            <a:endParaRPr lang="ru-RU" alt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10754" indent="0" algn="just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- запуск 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молочных комплексов в </a:t>
            </a:r>
            <a:r>
              <a:rPr lang="ru-RU" alt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Актанышском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Алексеевском, Арском, </a:t>
            </a:r>
            <a:r>
              <a:rPr lang="ru-RU" alt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Азнакаевском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</a:t>
            </a:r>
            <a:r>
              <a:rPr lang="ru-RU" alt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Атнинском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</a:t>
            </a:r>
            <a:r>
              <a:rPr lang="ru-RU" alt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Балтасинском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</a:t>
            </a:r>
            <a:r>
              <a:rPr lang="ru-RU" alt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Бугульминском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</a:t>
            </a:r>
            <a:r>
              <a:rPr lang="ru-RU" alt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Кукморском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Сабинском, </a:t>
            </a:r>
            <a:r>
              <a:rPr lang="ru-RU" alt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Тукаевском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муниципальных районах </a:t>
            </a:r>
            <a:r>
              <a:rPr lang="ru-RU" altLang="ru-RU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(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2019-2021 гг.)</a:t>
            </a:r>
            <a:r>
              <a:rPr lang="en-US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;</a:t>
            </a:r>
            <a:endParaRPr lang="ru-RU" alt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10754" indent="0" algn="just">
              <a:spcBef>
                <a:spcPct val="0"/>
              </a:spcBef>
              <a:spcAft>
                <a:spcPct val="0"/>
              </a:spcAft>
            </a:pPr>
            <a:endParaRPr lang="ru-RU" alt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10754" indent="0" algn="just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- модернизация и расширение производства на </a:t>
            </a:r>
            <a:r>
              <a:rPr lang="ru-RU" altLang="ru-RU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ООО «Казанский молочный комбинат» 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мощностью  1 000 тонн в сутки (2019-2020 гг.)</a:t>
            </a:r>
            <a:r>
              <a:rPr lang="en-US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;</a:t>
            </a:r>
            <a:endParaRPr lang="ru-RU" alt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10754" indent="0" algn="just">
              <a:spcBef>
                <a:spcPct val="0"/>
              </a:spcBef>
              <a:spcAft>
                <a:spcPct val="0"/>
              </a:spcAft>
            </a:pPr>
            <a:endParaRPr lang="ru-RU" alt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10754" indent="0" algn="just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- строительство мельничного комплекса производительностью 60 тонн в сутки на </a:t>
            </a:r>
            <a:r>
              <a:rPr lang="ru-RU" alt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Актанышском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хлебоприёмном предприятии (2019-2020 гг.)</a:t>
            </a:r>
            <a:r>
              <a:rPr lang="en-US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;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</a:p>
          <a:p>
            <a:pPr marL="310754" indent="0" algn="just">
              <a:spcBef>
                <a:spcPct val="0"/>
              </a:spcBef>
              <a:spcAft>
                <a:spcPct val="0"/>
              </a:spcAft>
            </a:pPr>
            <a:endParaRPr lang="ru-RU" alt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10754" indent="0" algn="just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- строительство, реконструкция и модернизация цеха по производству плавленого сыра и йогуртов,  сухого молока и твердого сыра </a:t>
            </a:r>
            <a:r>
              <a:rPr lang="ru-RU" altLang="ru-RU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ООО Молочный комбинат «</a:t>
            </a:r>
            <a:r>
              <a:rPr lang="ru-RU" altLang="ru-RU" sz="1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Касымовский</a:t>
            </a:r>
            <a:r>
              <a:rPr lang="ru-RU" altLang="ru-RU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»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в Высокогорском районе (2019-2020 гг.)</a:t>
            </a:r>
            <a:r>
              <a:rPr lang="en-US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;</a:t>
            </a:r>
            <a:endParaRPr lang="ru-RU" alt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10754" indent="0" algn="just">
              <a:spcBef>
                <a:spcPct val="0"/>
              </a:spcBef>
              <a:spcAft>
                <a:spcPct val="0"/>
              </a:spcAft>
            </a:pPr>
            <a:endParaRPr lang="ru-RU" alt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10754" indent="0" algn="just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 запуск «пилотного» </a:t>
            </a:r>
            <a:r>
              <a:rPr lang="ru-RU" altLang="ru-RU" sz="1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агропарка</a:t>
            </a:r>
            <a:r>
              <a:rPr lang="ru-RU" altLang="ru-RU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в </a:t>
            </a:r>
            <a:r>
              <a:rPr lang="ru-RU" altLang="ru-RU" sz="1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г.Заинске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строительство 17 сельских </a:t>
            </a:r>
            <a:r>
              <a:rPr lang="ru-RU" altLang="ru-RU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агропромышленных парков 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в 14 крупных городах Республики Татарстан и в селе Шали</a:t>
            </a:r>
            <a:r>
              <a:rPr lang="en-US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Пестречинского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района</a:t>
            </a:r>
            <a:r>
              <a:rPr lang="en-US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(</a:t>
            </a:r>
            <a:r>
              <a:rPr lang="en-US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201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9</a:t>
            </a:r>
            <a:r>
              <a:rPr lang="en-US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-20</a:t>
            </a:r>
            <a:r>
              <a:rPr lang="ru-RU" altLang="ru-RU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20</a:t>
            </a:r>
            <a:r>
              <a:rPr lang="en-US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гг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.)</a:t>
            </a:r>
            <a:r>
              <a:rPr lang="en-US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;</a:t>
            </a:r>
          </a:p>
          <a:p>
            <a:pPr marL="310754" indent="0" algn="just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10754" indent="0" algn="just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ввод в эксплуатацию блочных теплиц площадью 3,01 га на территории </a:t>
            </a:r>
            <a:r>
              <a:rPr lang="en-US" altLang="ru-RU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1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ООО</a:t>
            </a:r>
            <a:r>
              <a:rPr lang="en-US" altLang="ru-RU" sz="1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«КФХ Виктория»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в </a:t>
            </a:r>
            <a:r>
              <a:rPr lang="ru-RU" alt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г.Лениногорск</a:t>
            </a:r>
            <a:r>
              <a:rPr lang="ru-RU" alt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и другие</a:t>
            </a:r>
          </a:p>
          <a:p>
            <a:pPr marL="310754" indent="0" algn="just">
              <a:spcBef>
                <a:spcPct val="0"/>
              </a:spcBef>
              <a:spcAft>
                <a:spcPct val="0"/>
              </a:spcAft>
            </a:pPr>
            <a:endParaRPr lang="ru-RU" altLang="ru-RU" sz="1600" dirty="0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310754" indent="0" algn="just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310754" indent="0" algn="just">
              <a:spcBef>
                <a:spcPct val="0"/>
              </a:spcBef>
              <a:spcAft>
                <a:spcPct val="0"/>
              </a:spcAft>
            </a:pPr>
            <a:endParaRPr lang="en-US" altLang="ru-RU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310754" indent="0" algn="just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310754" indent="0">
              <a:spcBef>
                <a:spcPct val="0"/>
              </a:spcBef>
              <a:spcAft>
                <a:spcPct val="0"/>
              </a:spcAft>
            </a:pPr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7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172" y="0"/>
            <a:ext cx="10441160" cy="582301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Малое и среднее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предпринимательство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2018 году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501475"/>
              </p:ext>
            </p:extLst>
          </p:nvPr>
        </p:nvGraphicFramePr>
        <p:xfrm>
          <a:off x="1271464" y="1052736"/>
          <a:ext cx="9844609" cy="4236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8565">
                  <a:extLst>
                    <a:ext uri="{9D8B030D-6E8A-4147-A177-3AD203B41FA5}">
                      <a16:colId xmlns:a16="http://schemas.microsoft.com/office/drawing/2014/main" val="2797958230"/>
                    </a:ext>
                  </a:extLst>
                </a:gridCol>
                <a:gridCol w="1972747">
                  <a:extLst>
                    <a:ext uri="{9D8B030D-6E8A-4147-A177-3AD203B41FA5}">
                      <a16:colId xmlns:a16="http://schemas.microsoft.com/office/drawing/2014/main" val="211039932"/>
                    </a:ext>
                  </a:extLst>
                </a:gridCol>
                <a:gridCol w="1890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2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5633">
                <a:tc>
                  <a:txBody>
                    <a:bodyPr/>
                    <a:lstStyle/>
                    <a:p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BAF8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Количество,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ед.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BAF8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Численность, чел.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BAF8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Оборот, 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млрд руб.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BAF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541355"/>
                  </a:ext>
                </a:extLst>
              </a:tr>
              <a:tr h="76480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Малые предприятия</a:t>
                      </a:r>
                      <a:endParaRPr lang="ru-RU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72 754</a:t>
                      </a:r>
                      <a:endParaRPr lang="ru-RU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337 440</a:t>
                      </a:r>
                      <a:endParaRPr lang="ru-RU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1 275,1</a:t>
                      </a:r>
                      <a:endParaRPr lang="ru-RU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116454"/>
                  </a:ext>
                </a:extLst>
              </a:tr>
              <a:tr h="76948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Средние предприятия</a:t>
                      </a:r>
                      <a:endParaRPr lang="ru-RU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433</a:t>
                      </a:r>
                      <a:endParaRPr lang="ru-RU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40 326</a:t>
                      </a:r>
                      <a:endParaRPr lang="ru-RU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193,7</a:t>
                      </a:r>
                      <a:endParaRPr lang="ru-RU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819683"/>
                  </a:ext>
                </a:extLst>
              </a:tr>
              <a:tr h="909316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Индивидуальные предприниматели</a:t>
                      </a:r>
                      <a:endParaRPr lang="ru-RU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97 912</a:t>
                      </a:r>
                      <a:endParaRPr lang="ru-RU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</a:t>
                      </a:r>
                      <a:endParaRPr lang="ru-RU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</a:t>
                      </a:r>
                      <a:endParaRPr lang="ru-RU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462692"/>
                  </a:ext>
                </a:extLst>
              </a:tr>
              <a:tr h="837072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ВСЕГО</a:t>
                      </a:r>
                      <a:endParaRPr lang="ru-RU" sz="18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171 099</a:t>
                      </a:r>
                      <a:endParaRPr lang="ru-RU" sz="18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377 766</a:t>
                      </a:r>
                      <a:endParaRPr lang="ru-RU" sz="18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1 468,8</a:t>
                      </a:r>
                      <a:endParaRPr lang="ru-RU" sz="18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47604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75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424" y="-5916"/>
            <a:ext cx="8832390" cy="523216"/>
          </a:xfrm>
          <a:prstGeom prst="rect">
            <a:avLst/>
          </a:prstGeom>
          <a:noFill/>
        </p:spPr>
        <p:txBody>
          <a:bodyPr wrap="square" lIns="91386" tIns="45718" rIns="91386" bIns="45718" rtlCol="0">
            <a:spAutoFit/>
          </a:bodyPr>
          <a:lstStyle/>
          <a:p>
            <a:pPr defTabSz="1216544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Поддержка субъектов МСП в 2018 году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5440" y="959918"/>
            <a:ext cx="1044259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НО «Фонд поддержки  предпринимательства Республики Татарстан» предоставлено </a:t>
            </a:r>
            <a:r>
              <a:rPr lang="ru-RU" sz="1600" b="1" dirty="0">
                <a:solidFill>
                  <a:srgbClr val="009900"/>
                </a:solidFill>
              </a:rPr>
              <a:t>236 </a:t>
            </a:r>
            <a:r>
              <a:rPr lang="ru-RU" sz="1600" b="1" dirty="0" err="1">
                <a:solidFill>
                  <a:srgbClr val="009900"/>
                </a:solidFill>
              </a:rPr>
              <a:t>микрозаймов</a:t>
            </a:r>
            <a:r>
              <a:rPr lang="ru-RU" sz="1600" b="1" dirty="0">
                <a:solidFill>
                  <a:srgbClr val="009900"/>
                </a:solidFill>
              </a:rPr>
              <a:t>  </a:t>
            </a:r>
            <a:r>
              <a:rPr lang="ru-RU" sz="1600" dirty="0"/>
              <a:t>на сумму </a:t>
            </a:r>
            <a:r>
              <a:rPr lang="ru-RU" sz="1600" b="1" dirty="0">
                <a:solidFill>
                  <a:srgbClr val="009900"/>
                </a:solidFill>
              </a:rPr>
              <a:t>381,0 млн рублей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000" b="1" dirty="0">
              <a:solidFill>
                <a:srgbClr val="0099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по программе   «Лизинг-грант» получили поддержку </a:t>
            </a:r>
            <a:r>
              <a:rPr lang="ru-RU" sz="1600" b="1" dirty="0">
                <a:solidFill>
                  <a:srgbClr val="009900"/>
                </a:solidFill>
              </a:rPr>
              <a:t>85 предпринимателей </a:t>
            </a:r>
            <a:r>
              <a:rPr lang="ru-RU" sz="1600" dirty="0"/>
              <a:t>на сумму поддержки </a:t>
            </a:r>
            <a:r>
              <a:rPr lang="en-US" sz="1600" dirty="0" smtClean="0"/>
              <a:t>     </a:t>
            </a:r>
            <a:r>
              <a:rPr lang="ru-RU" sz="1600" b="1" dirty="0" smtClean="0">
                <a:solidFill>
                  <a:srgbClr val="009900"/>
                </a:solidFill>
              </a:rPr>
              <a:t>150,0 </a:t>
            </a:r>
            <a:r>
              <a:rPr lang="ru-RU" sz="1600" b="1" dirty="0">
                <a:solidFill>
                  <a:srgbClr val="009900"/>
                </a:solidFill>
              </a:rPr>
              <a:t>млн рублей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по программе «Субсидирование процентной ставки» поддержку получили </a:t>
            </a:r>
            <a:r>
              <a:rPr lang="ru-RU" sz="1600" b="1" dirty="0" smtClean="0">
                <a:solidFill>
                  <a:srgbClr val="009900"/>
                </a:solidFill>
              </a:rPr>
              <a:t>9 </a:t>
            </a:r>
            <a:r>
              <a:rPr lang="ru-RU" sz="1600" b="1" dirty="0">
                <a:solidFill>
                  <a:srgbClr val="009900"/>
                </a:solidFill>
              </a:rPr>
              <a:t>предпринимателей </a:t>
            </a:r>
            <a:r>
              <a:rPr lang="ru-RU" sz="1600" dirty="0"/>
              <a:t>на общую сумму </a:t>
            </a:r>
            <a:r>
              <a:rPr lang="ru-RU" sz="1600" b="1" dirty="0">
                <a:solidFill>
                  <a:srgbClr val="009900"/>
                </a:solidFill>
              </a:rPr>
              <a:t>35 млн рублей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под поручительства НО «Гарантийный фонд Республики Татарстан» привлечено кредитов на сумму </a:t>
            </a:r>
            <a:r>
              <a:rPr lang="en-US" sz="1600" dirty="0" smtClean="0"/>
              <a:t>    </a:t>
            </a:r>
            <a:r>
              <a:rPr lang="ru-RU" sz="1600" b="1" dirty="0" smtClean="0">
                <a:solidFill>
                  <a:srgbClr val="009900"/>
                </a:solidFill>
              </a:rPr>
              <a:t>4,2 </a:t>
            </a:r>
            <a:r>
              <a:rPr lang="ru-RU" sz="1600" b="1" dirty="0">
                <a:solidFill>
                  <a:srgbClr val="009900"/>
                </a:solidFill>
              </a:rPr>
              <a:t>млрд рублей</a:t>
            </a:r>
            <a:endParaRPr lang="ru-RU" sz="1600" dirty="0">
              <a:solidFill>
                <a:srgbClr val="0099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по программе  кредитования субъектов малого и среднего бизнеса, разработанной АО «Корпорация МСП» совместно с Центральным банком Российской Федерации профинансировано </a:t>
            </a:r>
            <a:r>
              <a:rPr lang="ru-RU" sz="1600" b="1" dirty="0">
                <a:solidFill>
                  <a:srgbClr val="009900"/>
                </a:solidFill>
              </a:rPr>
              <a:t>34 проекта </a:t>
            </a:r>
            <a:r>
              <a:rPr lang="ru-RU" sz="1600" dirty="0"/>
              <a:t>на сумму </a:t>
            </a:r>
            <a:r>
              <a:rPr lang="ru-RU" sz="1600" b="1" dirty="0">
                <a:solidFill>
                  <a:srgbClr val="009900"/>
                </a:solidFill>
              </a:rPr>
              <a:t>1,45 млрд рублей</a:t>
            </a:r>
            <a:endParaRPr lang="ru-RU" sz="1600" dirty="0">
              <a:solidFill>
                <a:srgbClr val="0099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0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предоставлены субсидии российским кредитным организациям на возмещение недополученных ими доходов по кредитам, выданным субъектам малого и среднего предпринимательства по льготной ставке, </a:t>
            </a:r>
            <a:r>
              <a:rPr lang="ru-RU" sz="1600" b="1" dirty="0">
                <a:solidFill>
                  <a:srgbClr val="009900"/>
                </a:solidFill>
              </a:rPr>
              <a:t>на</a:t>
            </a:r>
            <a:r>
              <a:rPr lang="ru-RU" sz="1600" dirty="0"/>
              <a:t> </a:t>
            </a:r>
            <a:r>
              <a:rPr lang="ru-RU" sz="1600" b="1" dirty="0">
                <a:solidFill>
                  <a:srgbClr val="009900"/>
                </a:solidFill>
              </a:rPr>
              <a:t>сумму</a:t>
            </a:r>
            <a:r>
              <a:rPr lang="ru-RU" sz="1600" dirty="0"/>
              <a:t> </a:t>
            </a:r>
            <a:r>
              <a:rPr lang="ru-RU" sz="1600" b="1" dirty="0">
                <a:solidFill>
                  <a:srgbClr val="009900"/>
                </a:solidFill>
              </a:rPr>
              <a:t>1,83 млрд рублей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0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по программам Фонда содействия развитию малых форм предприятий </a:t>
            </a:r>
            <a:r>
              <a:rPr lang="ru-RU" sz="1600" dirty="0" smtClean="0"/>
              <a:t>в </a:t>
            </a:r>
            <a:r>
              <a:rPr lang="ru-RU" sz="1600" dirty="0"/>
              <a:t>научно-технической сфере предоставлено более </a:t>
            </a:r>
            <a:r>
              <a:rPr lang="ru-RU" sz="1600" b="1" dirty="0">
                <a:solidFill>
                  <a:srgbClr val="009900"/>
                </a:solidFill>
              </a:rPr>
              <a:t>360,0 млн рублей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200456" y="5733256"/>
            <a:ext cx="1991544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1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8">
            <a:extLst>
              <a:ext uri="{FF2B5EF4-FFF2-40B4-BE49-F238E27FC236}">
                <a16:creationId xmlns:a16="http://schemas.microsoft.com/office/drawing/2014/main" id="{AD8F8903-4271-2B47-AA27-683846CC25B7}"/>
              </a:ext>
            </a:extLst>
          </p:cNvPr>
          <p:cNvSpPr txBox="1">
            <a:spLocks/>
          </p:cNvSpPr>
          <p:nvPr/>
        </p:nvSpPr>
        <p:spPr>
          <a:xfrm>
            <a:off x="911424" y="13888"/>
            <a:ext cx="8314565" cy="436429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>
            <a:lvl1pPr>
              <a:defRPr sz="3300" b="0" i="0">
                <a:solidFill>
                  <a:srgbClr val="333333"/>
                </a:solidFill>
                <a:latin typeface="Intro Regular"/>
                <a:ea typeface="+mj-ea"/>
                <a:cs typeface="Intro Regular"/>
              </a:defRPr>
            </a:lvl1pPr>
          </a:lstStyle>
          <a:p>
            <a:pPr marL="5776" marR="2310">
              <a:spcBef>
                <a:spcPts val="43"/>
              </a:spcBef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Интернет-ресурс «Проверенный бизнес»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93A9A90-C3BE-0842-B168-908C36197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7" y="3501008"/>
            <a:ext cx="3528391" cy="296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37" tIns="20781" rIns="41537" bIns="20781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+mn-lt"/>
                <a:cs typeface="Arial" panose="020B0604020202020204" pitchFamily="34" charset="0"/>
              </a:rPr>
              <a:t>БОЛЕЕ </a:t>
            </a:r>
            <a:r>
              <a:rPr lang="ru-RU" altLang="ru-RU" sz="1600" b="1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400</a:t>
            </a:r>
            <a:r>
              <a:rPr lang="ru-RU" altLang="ru-RU" sz="1600" dirty="0">
                <a:solidFill>
                  <a:srgbClr val="1B826E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latin typeface="+mn-lt"/>
                <a:cs typeface="Arial" panose="020B0604020202020204" pitchFamily="34" charset="0"/>
              </a:rPr>
              <a:t>ПАМЯТОК </a:t>
            </a:r>
            <a:endParaRPr lang="en-US" altLang="ru-RU" sz="1600" dirty="0">
              <a:latin typeface="+mn-lt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+mn-lt"/>
                <a:cs typeface="Arial" panose="020B0604020202020204" pitchFamily="34" charset="0"/>
              </a:rPr>
              <a:t>О ТИПОВЫХ НАРУШЕНИЯХ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+mn-lt"/>
                <a:cs typeface="Arial" panose="020B0604020202020204" pitchFamily="34" charset="0"/>
              </a:rPr>
              <a:t>БОЛЕЕ </a:t>
            </a:r>
            <a:r>
              <a:rPr lang="ru-RU" altLang="ru-RU" sz="1600" b="1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30 000 </a:t>
            </a:r>
            <a:endParaRPr lang="en-US" altLang="ru-RU" sz="1600" b="1" dirty="0">
              <a:solidFill>
                <a:srgbClr val="009900"/>
              </a:solidFill>
              <a:latin typeface="+mn-lt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+mn-lt"/>
                <a:cs typeface="Arial" panose="020B0604020202020204" pitchFamily="34" charset="0"/>
              </a:rPr>
              <a:t>УНИКАЛЬНЫХ ПОСЕТИТЕЛЕЙ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+mn-lt"/>
                <a:cs typeface="Arial" panose="020B0604020202020204" pitchFamily="34" charset="0"/>
              </a:rPr>
              <a:t>БОЛЕЕ </a:t>
            </a:r>
            <a:r>
              <a:rPr lang="ru-RU" altLang="ru-RU" sz="1600" b="1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3 500 </a:t>
            </a:r>
            <a:r>
              <a:rPr lang="ru-RU" altLang="ru-RU" sz="1600" dirty="0">
                <a:latin typeface="+mn-lt"/>
                <a:cs typeface="Arial" panose="020B0604020202020204" pitchFamily="34" charset="0"/>
              </a:rPr>
              <a:t>ЛИЧНЫХ КАБИНЕТОВ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600" dirty="0">
              <a:latin typeface="+mn-lt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ДОСТУПНЫ СЕРВИСЫ</a:t>
            </a:r>
            <a:r>
              <a:rPr lang="ru-RU" altLang="ru-RU" sz="1600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+mn-lt"/>
                <a:cs typeface="Arial" panose="020B0604020202020204" pitchFamily="34" charset="0"/>
              </a:rPr>
              <a:t>Самопроверка по чек-листам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+mn-lt"/>
                <a:cs typeface="Arial" panose="020B0604020202020204" pitchFamily="34" charset="0"/>
              </a:rPr>
              <a:t>Загрузка материалов проверок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+mn-lt"/>
                <a:cs typeface="Arial" panose="020B0604020202020204" pitchFamily="34" charset="0"/>
              </a:rPr>
              <a:t>Участие в процедурах ОРВ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solidFill>
                <a:schemeClr val="bg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1541BF5E-FBC2-734E-8EDB-9C7B269B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0039" y="664191"/>
            <a:ext cx="2295488" cy="262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EFF25E-E3BF-DC40-88B7-D106FB56D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3"/>
          <a:stretch/>
        </p:blipFill>
        <p:spPr>
          <a:xfrm>
            <a:off x="5087888" y="618133"/>
            <a:ext cx="6840760" cy="50164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17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7331548" y="3006375"/>
            <a:ext cx="38704" cy="3285608"/>
            <a:chOff x="3952706" y="694664"/>
            <a:chExt cx="73352" cy="3785392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3952706" y="694664"/>
              <a:ext cx="73352" cy="1961399"/>
              <a:chOff x="5270275" y="217864"/>
              <a:chExt cx="97802" cy="2615198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270275" y="217864"/>
                <a:ext cx="0" cy="2435502"/>
              </a:xfrm>
              <a:prstGeom prst="line">
                <a:avLst/>
              </a:prstGeom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270275" y="2648064"/>
                <a:ext cx="97801" cy="97801"/>
              </a:xfrm>
              <a:prstGeom prst="line">
                <a:avLst/>
              </a:prstGeom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 flipH="1">
                <a:off x="5270275" y="2735261"/>
                <a:ext cx="97802" cy="97801"/>
              </a:xfrm>
              <a:prstGeom prst="line">
                <a:avLst/>
              </a:prstGeom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Прямая соединительная линия 10"/>
            <p:cNvCxnSpPr/>
            <p:nvPr/>
          </p:nvCxnSpPr>
          <p:spPr>
            <a:xfrm>
              <a:off x="3953528" y="2653430"/>
              <a:ext cx="0" cy="1826626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ятиугольник 16"/>
          <p:cNvSpPr/>
          <p:nvPr/>
        </p:nvSpPr>
        <p:spPr>
          <a:xfrm>
            <a:off x="4511062" y="893914"/>
            <a:ext cx="5791120" cy="731509"/>
          </a:xfrm>
          <a:prstGeom prst="homePlat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70" dirty="0">
                <a:solidFill>
                  <a:srgbClr val="009900"/>
                </a:solidFill>
              </a:rPr>
              <a:t>ЗАПУЩЕН ПИЛОТНЫЙ ПРОЕКТ                                                      ДЛЯ САМОЗАНЯТЫХ ГРАЖДАН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149438" y="3320025"/>
            <a:ext cx="5131994" cy="2572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Ставки налога:</a:t>
            </a:r>
          </a:p>
          <a:p>
            <a:r>
              <a:rPr lang="ru-RU" dirty="0">
                <a:solidFill>
                  <a:schemeClr val="tx1"/>
                </a:solidFill>
              </a:rPr>
              <a:t>- 4% с дохода от реализации физ. лицам</a:t>
            </a:r>
          </a:p>
          <a:p>
            <a:r>
              <a:rPr lang="ru-RU" dirty="0">
                <a:solidFill>
                  <a:schemeClr val="tx1"/>
                </a:solidFill>
              </a:rPr>
              <a:t>- 6% с дохода от реализации юр. лицам и ИП</a:t>
            </a:r>
          </a:p>
          <a:p>
            <a:pPr marL="387066" indent="-387066">
              <a:buFontTx/>
              <a:buChar char="-"/>
            </a:pPr>
            <a:endParaRPr lang="ru-RU" sz="2370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Новый налоговый режим могут применять как физические лица, так и индивидуальные предприниматели</a:t>
            </a:r>
          </a:p>
          <a:p>
            <a:pPr marL="387066" indent="-387066">
              <a:buFontTx/>
              <a:buChar char="-"/>
            </a:pPr>
            <a:endParaRPr lang="ru-RU" sz="237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ru-RU" sz="2370" b="1" dirty="0">
                <a:solidFill>
                  <a:srgbClr val="3D954C"/>
                </a:solidFill>
              </a:rPr>
              <a:t>8 </a:t>
            </a:r>
            <a:r>
              <a:rPr lang="en-US" sz="2370" b="1" dirty="0" smtClean="0">
                <a:solidFill>
                  <a:srgbClr val="3D954C"/>
                </a:solidFill>
              </a:rPr>
              <a:t>546</a:t>
            </a:r>
            <a:r>
              <a:rPr lang="ru-RU" sz="2370" b="1" dirty="0" smtClean="0">
                <a:solidFill>
                  <a:srgbClr val="3D954C"/>
                </a:solidFill>
              </a:rPr>
              <a:t> </a:t>
            </a:r>
            <a:r>
              <a:rPr lang="ru-RU" sz="2370" b="1" dirty="0">
                <a:solidFill>
                  <a:srgbClr val="3D954C"/>
                </a:solidFill>
              </a:rPr>
              <a:t>зарегистрированных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685839"/>
            <a:ext cx="2751884" cy="11476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61" y="1755836"/>
            <a:ext cx="8422883" cy="12196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320136" y="3320026"/>
            <a:ext cx="32707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 подлежат уплате: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marL="290299" indent="-290299">
              <a:buFontTx/>
              <a:buChar char="-"/>
            </a:pPr>
            <a:r>
              <a:rPr lang="ru-RU" dirty="0"/>
              <a:t>НДФЛ</a:t>
            </a:r>
          </a:p>
          <a:p>
            <a:pPr marL="290299" indent="-290299">
              <a:buFontTx/>
              <a:buChar char="-"/>
            </a:pPr>
            <a:endParaRPr lang="ru-RU" dirty="0"/>
          </a:p>
          <a:p>
            <a:pPr marL="290299" indent="-290299">
              <a:buFontTx/>
              <a:buChar char="-"/>
            </a:pPr>
            <a:r>
              <a:rPr lang="ru-RU" dirty="0"/>
              <a:t>НДС (кроме «ввозного»)</a:t>
            </a:r>
          </a:p>
          <a:p>
            <a:pPr marL="290299" indent="-290299">
              <a:buFontTx/>
              <a:buChar char="-"/>
            </a:pPr>
            <a:endParaRPr lang="ru-RU" dirty="0"/>
          </a:p>
          <a:p>
            <a:r>
              <a:rPr lang="ru-RU" dirty="0"/>
              <a:t>-   страховые взносы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04586" y="-9634"/>
            <a:ext cx="2608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latin typeface="Arial" pitchFamily="34" charset="0"/>
                <a:cs typeface="Arial" pitchFamily="34" charset="0"/>
              </a:rPr>
              <a:t>Самозанятые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AD3E26-5C22-DF45-885D-E9496FECD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042199"/>
            <a:ext cx="7272808" cy="495873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CC5DE74-7C43-B946-99B0-B70DD6E89E05}"/>
              </a:ext>
            </a:extLst>
          </p:cNvPr>
          <p:cNvSpPr/>
          <p:nvPr/>
        </p:nvSpPr>
        <p:spPr>
          <a:xfrm>
            <a:off x="2492324" y="5373217"/>
            <a:ext cx="4539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9900"/>
                </a:solidFill>
                <a:ea typeface="GulimChe" panose="020B0609000101010101" pitchFamily="49" charset="-127"/>
                <a:cs typeface="Arial" panose="020B0604020202020204" pitchFamily="34" charset="0"/>
              </a:rPr>
              <a:t>71 </a:t>
            </a:r>
            <a:r>
              <a:rPr lang="en-US" sz="2800" b="1" dirty="0">
                <a:solidFill>
                  <a:srgbClr val="009900"/>
                </a:solidFill>
                <a:ea typeface="GulimChe" panose="020B0609000101010101" pitchFamily="49" charset="-127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9900"/>
                </a:solidFill>
                <a:ea typeface="GulimChe" panose="020B0609000101010101" pitchFamily="49" charset="-127"/>
                <a:cs typeface="Arial" panose="020B0604020202020204" pitchFamily="34" charset="0"/>
              </a:rPr>
              <a:t>ПРОМЫШЛЕННАЯ ПЛОЩАДКА</a:t>
            </a:r>
          </a:p>
          <a:p>
            <a:pPr>
              <a:defRPr/>
            </a:pPr>
            <a:r>
              <a:rPr lang="ru-RU" sz="2800" b="1" dirty="0">
                <a:solidFill>
                  <a:srgbClr val="009900"/>
                </a:solidFill>
                <a:ea typeface="GulimChe" panose="020B0609000101010101" pitchFamily="49" charset="-127"/>
                <a:cs typeface="Arial" panose="020B0604020202020204" pitchFamily="34" charset="0"/>
              </a:rPr>
              <a:t>14</a:t>
            </a:r>
            <a:r>
              <a:rPr lang="ru-RU" sz="1400" b="1" dirty="0">
                <a:solidFill>
                  <a:srgbClr val="009900"/>
                </a:solidFill>
                <a:ea typeface="GulimChe" panose="020B0609000101010101" pitchFamily="49" charset="-127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9900"/>
                </a:solidFill>
                <a:ea typeface="GulimChe" panose="020B0609000101010101" pitchFamily="49" charset="-127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9900"/>
                </a:solidFill>
                <a:ea typeface="GulimChe" panose="020B0609000101010101" pitchFamily="49" charset="-127"/>
                <a:cs typeface="Arial" panose="020B0604020202020204" pitchFamily="34" charset="0"/>
              </a:rPr>
              <a:t>  ИНДУСТРИАЛЬНЫХ ПАРКОВ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2C91974-D71D-844C-99BE-0C77BF38D606}"/>
              </a:ext>
            </a:extLst>
          </p:cNvPr>
          <p:cNvSpPr/>
          <p:nvPr/>
        </p:nvSpPr>
        <p:spPr>
          <a:xfrm>
            <a:off x="3215680" y="2132856"/>
            <a:ext cx="1008112" cy="710628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70" anchor="ctr"/>
          <a:lstStyle/>
          <a:p>
            <a:pPr defTabSz="495051">
              <a:defRPr/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85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C9A2AD7-3AD5-DA49-AA1F-07CA12B204CC}"/>
              </a:ext>
            </a:extLst>
          </p:cNvPr>
          <p:cNvSpPr/>
          <p:nvPr/>
        </p:nvSpPr>
        <p:spPr>
          <a:xfrm>
            <a:off x="3215681" y="2834383"/>
            <a:ext cx="1906203" cy="5138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70" tIns="49122" rIns="49122" anchor="t"/>
          <a:lstStyle/>
          <a:p>
            <a:pPr defTabSz="495051">
              <a:defRPr/>
            </a:pPr>
            <a:r>
              <a:rPr lang="ru-RU" sz="1273" b="1" dirty="0">
                <a:solidFill>
                  <a:schemeClr val="tx1"/>
                </a:solidFill>
                <a:cs typeface="Arial" panose="020B0604020202020204" pitchFamily="34" charset="0"/>
              </a:rPr>
              <a:t>ОБЪЕКТОВ</a:t>
            </a:r>
            <a:r>
              <a:rPr lang="ru-RU" sz="1273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273" b="1" dirty="0">
                <a:solidFill>
                  <a:schemeClr val="tx1"/>
                </a:solidFill>
                <a:cs typeface="Arial" panose="020B0604020202020204" pitchFamily="34" charset="0"/>
              </a:rPr>
              <a:t>ИНФРАСТРУКТУРЫ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A36C36A-CAEA-4E4C-B12D-D26AB5588A66}"/>
              </a:ext>
            </a:extLst>
          </p:cNvPr>
          <p:cNvSpPr/>
          <p:nvPr/>
        </p:nvSpPr>
        <p:spPr>
          <a:xfrm>
            <a:off x="6517674" y="1628800"/>
            <a:ext cx="1234511" cy="83755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70" anchor="ctr"/>
          <a:lstStyle/>
          <a:p>
            <a:pPr defTabSz="495051">
              <a:defRPr/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1</a:t>
            </a:r>
            <a:r>
              <a:rPr lang="ru-RU" sz="2800" b="1" dirty="0">
                <a:solidFill>
                  <a:schemeClr val="tx1"/>
                </a:solidFill>
                <a:cs typeface="Arial" panose="020B0604020202020204" pitchFamily="34" charset="0"/>
              </a:rPr>
              <a:t> 423</a:t>
            </a:r>
            <a:endParaRPr lang="en-US" sz="28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86EEF44-9DAA-B444-ACA6-988F492FDCB9}"/>
              </a:ext>
            </a:extLst>
          </p:cNvPr>
          <p:cNvSpPr/>
          <p:nvPr/>
        </p:nvSpPr>
        <p:spPr>
          <a:xfrm>
            <a:off x="6529866" y="2466352"/>
            <a:ext cx="1798382" cy="3497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70" tIns="49122" rIns="49122" anchor="t"/>
          <a:lstStyle/>
          <a:p>
            <a:pPr defTabSz="495051">
              <a:defRPr/>
            </a:pPr>
            <a:r>
              <a:rPr lang="ru-RU" sz="1273" b="1" dirty="0">
                <a:solidFill>
                  <a:schemeClr val="tx1"/>
                </a:solidFill>
                <a:cs typeface="Arial" panose="020B0604020202020204" pitchFamily="34" charset="0"/>
              </a:rPr>
              <a:t>РЕЗИДЕНТА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4E18A50-205D-2C4F-A3E2-C80BCF878527}"/>
              </a:ext>
            </a:extLst>
          </p:cNvPr>
          <p:cNvSpPr/>
          <p:nvPr/>
        </p:nvSpPr>
        <p:spPr>
          <a:xfrm>
            <a:off x="6370378" y="3789041"/>
            <a:ext cx="1381806" cy="706103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70" anchor="ctr"/>
          <a:lstStyle/>
          <a:p>
            <a:pPr defTabSz="495051">
              <a:defRPr/>
            </a:pPr>
            <a:r>
              <a:rPr lang="ru-RU" b="1" dirty="0">
                <a:solidFill>
                  <a:schemeClr val="tx1"/>
                </a:solidFill>
                <a:cs typeface="Arial" panose="020B0604020202020204" pitchFamily="34" charset="0"/>
              </a:rPr>
              <a:t>более</a:t>
            </a:r>
            <a:r>
              <a:rPr lang="ru-RU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26</a:t>
            </a:r>
            <a:r>
              <a:rPr lang="ru-RU" sz="4366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 </a:t>
            </a:r>
            <a:endParaRPr lang="en-US" sz="4366" b="1" dirty="0">
              <a:solidFill>
                <a:schemeClr val="bg1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9B827C1-72A0-0B40-AD85-719159B420E3}"/>
              </a:ext>
            </a:extLst>
          </p:cNvPr>
          <p:cNvSpPr/>
          <p:nvPr/>
        </p:nvSpPr>
        <p:spPr>
          <a:xfrm>
            <a:off x="6370378" y="4484438"/>
            <a:ext cx="2173894" cy="4567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70" tIns="49122" rIns="49122" anchor="t"/>
          <a:lstStyle/>
          <a:p>
            <a:pPr algn="just" defTabSz="495051">
              <a:defRPr/>
            </a:pPr>
            <a:r>
              <a:rPr lang="ru-RU" sz="1273" b="1" dirty="0">
                <a:solidFill>
                  <a:schemeClr val="tx1"/>
                </a:solidFill>
                <a:cs typeface="Arial" panose="020B0604020202020204" pitchFamily="34" charset="0"/>
              </a:rPr>
              <a:t>ТЫСЯЧ</a:t>
            </a:r>
            <a:r>
              <a:rPr lang="ru-RU" sz="1273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273" b="1" dirty="0">
                <a:solidFill>
                  <a:schemeClr val="tx1"/>
                </a:solidFill>
                <a:cs typeface="Arial" panose="020B0604020202020204" pitchFamily="34" charset="0"/>
              </a:rPr>
              <a:t>РАБОЧИХ МЕСТ</a:t>
            </a:r>
          </a:p>
          <a:p>
            <a:pPr defTabSz="495051">
              <a:defRPr/>
            </a:pPr>
            <a:endParaRPr lang="ru-RU" sz="1273" b="1" dirty="0">
              <a:solidFill>
                <a:schemeClr val="tx1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7276" y="68513"/>
            <a:ext cx="11333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Инфраструктура имущественной поддержки предпринимательства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98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-61378"/>
            <a:ext cx="7099106" cy="707043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Цели Стратегии 2030</a:t>
            </a: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980728"/>
            <a:ext cx="1844502" cy="102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00283" y="4221088"/>
            <a:ext cx="2309467" cy="1199727"/>
          </a:xfrm>
          <a:prstGeom prst="rect">
            <a:avLst/>
          </a:prstGeom>
        </p:spPr>
        <p:txBody>
          <a:bodyPr wrap="square" lIns="90844" tIns="45422" rIns="90844" bIns="45422">
            <a:spAutoFit/>
          </a:bodyPr>
          <a:lstStyle/>
          <a:p>
            <a:pPr algn="ctr" defTabSz="907695"/>
            <a:r>
              <a:rPr lang="ru-RU" dirty="0">
                <a:solidFill>
                  <a:prstClr val="black"/>
                </a:solidFill>
              </a:rPr>
              <a:t>Формирование и накопление </a:t>
            </a:r>
            <a:r>
              <a:rPr lang="ru-RU" b="1" dirty="0">
                <a:solidFill>
                  <a:srgbClr val="009900"/>
                </a:solidFill>
              </a:rPr>
              <a:t>человеческого капитала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11824" y="4221088"/>
            <a:ext cx="2880000" cy="1199727"/>
          </a:xfrm>
          <a:prstGeom prst="rect">
            <a:avLst/>
          </a:prstGeom>
        </p:spPr>
        <p:txBody>
          <a:bodyPr wrap="square" lIns="90844" tIns="45422" rIns="90844" bIns="45422">
            <a:spAutoFit/>
          </a:bodyPr>
          <a:lstStyle/>
          <a:p>
            <a:pPr algn="ctr" defTabSz="907695"/>
            <a:r>
              <a:rPr lang="ru-RU" dirty="0">
                <a:solidFill>
                  <a:prstClr val="black"/>
                </a:solidFill>
              </a:rPr>
              <a:t>Создание комфортного пространства для развития </a:t>
            </a:r>
            <a:r>
              <a:rPr lang="ru-RU" b="1" dirty="0">
                <a:solidFill>
                  <a:srgbClr val="009900"/>
                </a:solidFill>
              </a:rPr>
              <a:t>человеческого капитала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10635" y="4221088"/>
            <a:ext cx="2880000" cy="1753725"/>
          </a:xfrm>
          <a:prstGeom prst="rect">
            <a:avLst/>
          </a:prstGeom>
        </p:spPr>
        <p:txBody>
          <a:bodyPr wrap="square" lIns="90844" tIns="45422" rIns="90844" bIns="45422">
            <a:spAutoFit/>
          </a:bodyPr>
          <a:lstStyle/>
          <a:p>
            <a:pPr algn="ctr" defTabSz="907695"/>
            <a:r>
              <a:rPr lang="ru-RU" dirty="0">
                <a:solidFill>
                  <a:prstClr val="black"/>
                </a:solidFill>
              </a:rPr>
              <a:t>Создание общественных институтов, при которых </a:t>
            </a:r>
            <a:r>
              <a:rPr lang="ru-RU" b="1" dirty="0">
                <a:solidFill>
                  <a:srgbClr val="009900"/>
                </a:solidFill>
              </a:rPr>
              <a:t>человеческий капитал </a:t>
            </a:r>
            <a:r>
              <a:rPr lang="ru-RU" dirty="0">
                <a:solidFill>
                  <a:prstClr val="black"/>
                </a:solidFill>
              </a:rPr>
              <a:t>востребован экономикой и может успешно фукционировать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23792" y="1082107"/>
            <a:ext cx="5886400" cy="645729"/>
          </a:xfrm>
          <a:prstGeom prst="rect">
            <a:avLst/>
          </a:prstGeom>
        </p:spPr>
        <p:txBody>
          <a:bodyPr wrap="square" lIns="90844" tIns="45422" rIns="90844" bIns="45422">
            <a:spAutoFit/>
          </a:bodyPr>
          <a:lstStyle/>
          <a:p>
            <a:pPr defTabSz="907695"/>
            <a:r>
              <a:rPr lang="ru-RU" b="1" dirty="0">
                <a:solidFill>
                  <a:prstClr val="black"/>
                </a:solidFill>
              </a:rPr>
              <a:t>Татарстан-2030 – </a:t>
            </a:r>
          </a:p>
          <a:p>
            <a:pPr defTabSz="907695"/>
            <a:r>
              <a:rPr lang="ru-RU" dirty="0">
                <a:solidFill>
                  <a:prstClr val="black"/>
                </a:solidFill>
              </a:rPr>
              <a:t>глобальный конкурентоспособный полюс роста</a:t>
            </a:r>
          </a:p>
        </p:txBody>
      </p:sp>
      <p:pic>
        <p:nvPicPr>
          <p:cNvPr id="2056" name="Picture 8" descr="C:\Работа\Стратегия - 2030\2015-05- (КМ РТ)\Economic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06" y="2354823"/>
            <a:ext cx="1600140" cy="17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Работа\Стратегия - 2030\2015-05- (КМ РТ)\H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306846"/>
            <a:ext cx="1710466" cy="179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Работа\Стратегия - 2030\2015-05- (КМ РТ)\Territor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354823"/>
            <a:ext cx="1801072" cy="1748842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2" name="Прямоугольник 11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57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063553" y="2636912"/>
            <a:ext cx="8604448" cy="158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sz="3600" dirty="0">
              <a:latin typeface="Arial" pitchFamily="34" charset="0"/>
            </a:endParaRPr>
          </a:p>
          <a:p>
            <a:endParaRPr lang="ru-RU" sz="3600" dirty="0">
              <a:latin typeface="Arial" pitchFamily="34" charset="0"/>
            </a:endParaRPr>
          </a:p>
          <a:p>
            <a:endParaRPr lang="ru-RU" sz="3600" dirty="0">
              <a:latin typeface="Arial" pitchFamily="34" charset="0"/>
            </a:endParaRPr>
          </a:p>
          <a:p>
            <a:r>
              <a:rPr lang="ru-RU" sz="3600" dirty="0">
                <a:latin typeface="Arial" pitchFamily="34" charset="0"/>
              </a:rPr>
              <a:t>Спасибо за внимание!</a:t>
            </a:r>
          </a:p>
          <a:p>
            <a:endParaRPr lang="ru-RU" sz="3600" dirty="0">
              <a:latin typeface="Arial" pitchFamily="34" charset="0"/>
            </a:endParaRPr>
          </a:p>
          <a:p>
            <a:endParaRPr lang="ru-RU" sz="3600" dirty="0">
              <a:latin typeface="Arial" pitchFamily="34" charset="0"/>
            </a:endParaRPr>
          </a:p>
          <a:p>
            <a:endParaRPr lang="ru-RU" sz="3600" dirty="0">
              <a:latin typeface="Arial" pitchFamily="34" charset="0"/>
            </a:endParaRPr>
          </a:p>
          <a:p>
            <a:r>
              <a:rPr lang="ru-RU" sz="3600" dirty="0">
                <a:latin typeface="Arial" pitchFamily="34" charset="0"/>
              </a:rPr>
              <a:t/>
            </a:r>
            <a:br>
              <a:rPr lang="ru-RU" sz="3600" dirty="0">
                <a:latin typeface="Arial" pitchFamily="34" charset="0"/>
              </a:rPr>
            </a:br>
            <a:endParaRPr lang="ru-RU" sz="3600" dirty="0"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24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797" y="62380"/>
            <a:ext cx="6172200" cy="511566"/>
          </a:xfrm>
        </p:spPr>
        <p:txBody>
          <a:bodyPr>
            <a:noAutofit/>
          </a:bodyPr>
          <a:lstStyle/>
          <a:p>
            <a:pPr algn="l">
              <a:lnSpc>
                <a:spcPct val="75000"/>
              </a:lnSpc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Демография </a:t>
            </a:r>
            <a:endParaRPr lang="ru-RU" sz="2800" dirty="0">
              <a:solidFill>
                <a:srgbClr val="00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348226" y="5527850"/>
            <a:ext cx="3140657" cy="2700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lvl="0">
              <a:spcBef>
                <a:spcPct val="0"/>
              </a:spcBef>
            </a:pPr>
            <a:endParaRPr lang="ru-RU" sz="750" i="1" dirty="0">
              <a:solidFill>
                <a:srgbClr val="FF0000"/>
              </a:solidFill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832590" y="4833156"/>
            <a:ext cx="199407" cy="2700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lvl="0">
              <a:spcBef>
                <a:spcPct val="0"/>
              </a:spcBef>
            </a:pPr>
            <a:endParaRPr lang="ru-RU" sz="1200" i="1" dirty="0">
              <a:solidFill>
                <a:srgbClr val="FF0000"/>
              </a:solidFill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9086759" y="4806769"/>
            <a:ext cx="199407" cy="2700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lvl="0">
              <a:spcBef>
                <a:spcPct val="0"/>
              </a:spcBef>
            </a:pPr>
            <a:endParaRPr lang="ru-RU" sz="1200" i="1" dirty="0">
              <a:solidFill>
                <a:srgbClr val="FF0000"/>
              </a:solidFill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048392" y="4588557"/>
            <a:ext cx="199407" cy="2700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lvl="0">
              <a:spcBef>
                <a:spcPct val="0"/>
              </a:spcBef>
            </a:pPr>
            <a:endParaRPr lang="ru-RU" sz="1200" i="1" dirty="0">
              <a:solidFill>
                <a:srgbClr val="FF0000"/>
              </a:solidFill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026" name="Picture 2" descr="D:\Work\Красная строка\Минздав\Презентация 2016\_DSC34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11"/>
          <a:stretch/>
        </p:blipFill>
        <p:spPr bwMode="auto">
          <a:xfrm>
            <a:off x="2045130" y="876555"/>
            <a:ext cx="3960440" cy="2219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167620666"/>
              </p:ext>
            </p:extLst>
          </p:nvPr>
        </p:nvGraphicFramePr>
        <p:xfrm>
          <a:off x="2783632" y="3357108"/>
          <a:ext cx="6502533" cy="3096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4" descr="C:\Users\gataullina\Pictures\ОтчПрав\рожд\Рождаемость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40" y="889965"/>
            <a:ext cx="3710518" cy="221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7408" y="1250551"/>
            <a:ext cx="11161240" cy="2392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342900" algn="just">
              <a:lnSpc>
                <a:spcPct val="115000"/>
              </a:lnSpc>
              <a:buFont typeface="Wingdings" panose="05000000000000000000" pitchFamily="2" charset="2"/>
              <a:buChar char="q"/>
              <a:defRPr/>
            </a:pPr>
            <a:r>
              <a:rPr lang="ru-RU" dirty="0"/>
              <a:t>Единовременная  выплата в размере </a:t>
            </a:r>
            <a:r>
              <a:rPr lang="ru-RU" b="1" dirty="0"/>
              <a:t>50</a:t>
            </a:r>
            <a:r>
              <a:rPr lang="ru-RU" dirty="0"/>
              <a:t> </a:t>
            </a:r>
            <a:r>
              <a:rPr lang="ru-RU" dirty="0" err="1" smtClean="0"/>
              <a:t>тыс.рублей</a:t>
            </a:r>
            <a:r>
              <a:rPr lang="en-US" dirty="0"/>
              <a:t> </a:t>
            </a:r>
            <a:r>
              <a:rPr lang="ru-RU" dirty="0" smtClean="0"/>
              <a:t>женщинам </a:t>
            </a:r>
            <a:r>
              <a:rPr lang="ru-RU" dirty="0"/>
              <a:t>в возрасте до 25 </a:t>
            </a:r>
            <a:r>
              <a:rPr lang="ru-RU" dirty="0" smtClean="0"/>
              <a:t>лет </a:t>
            </a:r>
            <a:endParaRPr lang="en-US" dirty="0" smtClean="0"/>
          </a:p>
          <a:p>
            <a:pPr marL="285750" algn="just">
              <a:lnSpc>
                <a:spcPct val="115000"/>
              </a:lnSpc>
              <a:defRPr/>
            </a:pPr>
            <a:r>
              <a:rPr lang="en-US" dirty="0" smtClean="0"/>
              <a:t>     </a:t>
            </a:r>
            <a:r>
              <a:rPr lang="ru-RU" dirty="0" smtClean="0"/>
              <a:t>при </a:t>
            </a:r>
            <a:r>
              <a:rPr lang="ru-RU" dirty="0"/>
              <a:t>рождении первого </a:t>
            </a:r>
            <a:r>
              <a:rPr lang="ru-RU" dirty="0" smtClean="0"/>
              <a:t>ребенка</a:t>
            </a:r>
            <a:r>
              <a:rPr lang="en-US" dirty="0"/>
              <a:t> </a:t>
            </a:r>
            <a:r>
              <a:rPr lang="en-US" i="1" dirty="0" smtClean="0"/>
              <a:t>(</a:t>
            </a:r>
            <a:r>
              <a:rPr lang="ru-RU" i="1" dirty="0"/>
              <a:t>в 2018 году выплату получили </a:t>
            </a:r>
            <a:r>
              <a:rPr lang="ru-RU" b="1" i="1" dirty="0">
                <a:solidFill>
                  <a:srgbClr val="009900"/>
                </a:solidFill>
              </a:rPr>
              <a:t>1 689 </a:t>
            </a:r>
            <a:r>
              <a:rPr lang="ru-RU" i="1" dirty="0"/>
              <a:t>обратившихся граждан)</a:t>
            </a:r>
            <a:endParaRPr lang="ru-RU" dirty="0"/>
          </a:p>
          <a:p>
            <a:pPr marL="285750" algn="just">
              <a:lnSpc>
                <a:spcPct val="115000"/>
              </a:lnSpc>
              <a:defRPr/>
            </a:pPr>
            <a:endParaRPr lang="ru-RU" dirty="0"/>
          </a:p>
          <a:p>
            <a:pPr marL="628650" indent="-342900" algn="just">
              <a:lnSpc>
                <a:spcPct val="115000"/>
              </a:lnSpc>
              <a:buFont typeface="Wingdings" panose="05000000000000000000" pitchFamily="2" charset="2"/>
              <a:buChar char="q"/>
              <a:defRPr/>
            </a:pPr>
            <a:r>
              <a:rPr lang="ru-RU" dirty="0"/>
              <a:t>Единовременная выплата в размере </a:t>
            </a:r>
            <a:r>
              <a:rPr lang="ru-RU" b="1" dirty="0"/>
              <a:t>100</a:t>
            </a:r>
            <a:r>
              <a:rPr lang="ru-RU" dirty="0"/>
              <a:t> </a:t>
            </a:r>
            <a:r>
              <a:rPr lang="ru-RU" dirty="0" err="1" smtClean="0"/>
              <a:t>тыс.рублей</a:t>
            </a:r>
            <a:r>
              <a:rPr lang="en-US" dirty="0"/>
              <a:t> </a:t>
            </a:r>
            <a:r>
              <a:rPr lang="ru-RU" dirty="0" smtClean="0"/>
              <a:t>женщинам </a:t>
            </a:r>
            <a:r>
              <a:rPr lang="ru-RU" dirty="0"/>
              <a:t>в возрасте до 29 лет </a:t>
            </a:r>
            <a:endParaRPr lang="en-US" dirty="0" smtClean="0"/>
          </a:p>
          <a:p>
            <a:pPr marL="285750" algn="just">
              <a:lnSpc>
                <a:spcPct val="115000"/>
              </a:lnSpc>
              <a:defRPr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ru-RU" dirty="0" smtClean="0"/>
              <a:t>при </a:t>
            </a:r>
            <a:r>
              <a:rPr lang="ru-RU" dirty="0"/>
              <a:t>рождении третьего ребенка</a:t>
            </a:r>
            <a:r>
              <a:rPr lang="ru-RU" i="1" dirty="0"/>
              <a:t> </a:t>
            </a:r>
            <a:r>
              <a:rPr lang="en-US" i="1" dirty="0" smtClean="0"/>
              <a:t> (</a:t>
            </a:r>
            <a:r>
              <a:rPr lang="ru-RU" i="1" dirty="0"/>
              <a:t>в 2018 году выплату получили </a:t>
            </a:r>
            <a:r>
              <a:rPr lang="ru-RU" b="1" i="1" dirty="0">
                <a:solidFill>
                  <a:srgbClr val="009900"/>
                </a:solidFill>
              </a:rPr>
              <a:t>327</a:t>
            </a:r>
            <a:r>
              <a:rPr lang="ru-RU" i="1" dirty="0"/>
              <a:t> обратившихся граждан)</a:t>
            </a:r>
            <a:endParaRPr lang="ru-RU" dirty="0"/>
          </a:p>
          <a:p>
            <a:pPr marL="285750" indent="449263" algn="just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376092"/>
              </a:solidFill>
            </a:endParaRPr>
          </a:p>
          <a:p>
            <a:pPr fontAlgn="t">
              <a:lnSpc>
                <a:spcPct val="115000"/>
              </a:lnSpc>
              <a:defRPr/>
            </a:pP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7408" y="-22261"/>
            <a:ext cx="11424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Дополнительные меры по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повышению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рождаемости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сельской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местности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Республике Татарстан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48" y="3138392"/>
            <a:ext cx="4747359" cy="32263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4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47928" y="914592"/>
            <a:ext cx="61926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2018 году</a:t>
            </a:r>
            <a:r>
              <a:rPr lang="en-US" b="1" dirty="0"/>
              <a:t> </a:t>
            </a:r>
            <a:endParaRPr lang="ru-RU" b="1" dirty="0"/>
          </a:p>
          <a:p>
            <a:r>
              <a:rPr lang="ru-RU" dirty="0"/>
              <a:t>Завершена двухлетняя программа по ремонту и оснащению современным оборудованием </a:t>
            </a:r>
            <a:endParaRPr lang="en-US" dirty="0" smtClean="0"/>
          </a:p>
          <a:p>
            <a:r>
              <a:rPr lang="ru-RU" b="1" dirty="0" smtClean="0">
                <a:solidFill>
                  <a:srgbClr val="009900"/>
                </a:solidFill>
              </a:rPr>
              <a:t>всех </a:t>
            </a:r>
            <a:r>
              <a:rPr lang="ru-RU" b="1" dirty="0">
                <a:solidFill>
                  <a:srgbClr val="009900"/>
                </a:solidFill>
              </a:rPr>
              <a:t>207 поликлиник Республики Татарстан </a:t>
            </a:r>
          </a:p>
          <a:p>
            <a:endParaRPr lang="en-US" dirty="0"/>
          </a:p>
          <a:p>
            <a:r>
              <a:rPr lang="ru-RU" dirty="0"/>
              <a:t>Построено</a:t>
            </a:r>
            <a:r>
              <a:rPr lang="en-US" dirty="0"/>
              <a:t>:</a:t>
            </a:r>
            <a:r>
              <a:rPr lang="ru-RU" dirty="0"/>
              <a:t> </a:t>
            </a:r>
          </a:p>
          <a:p>
            <a:r>
              <a:rPr lang="ru-RU" b="1" dirty="0">
                <a:solidFill>
                  <a:srgbClr val="009900"/>
                </a:solidFill>
              </a:rPr>
              <a:t>48</a:t>
            </a:r>
            <a:r>
              <a:rPr lang="ru-RU" dirty="0"/>
              <a:t> фельдшерско-акушерских пунктов </a:t>
            </a:r>
            <a:endParaRPr lang="en-US" dirty="0" smtClean="0"/>
          </a:p>
          <a:p>
            <a:r>
              <a:rPr lang="ru-RU" dirty="0" smtClean="0"/>
              <a:t>(</a:t>
            </a:r>
            <a:r>
              <a:rPr lang="ru-RU" dirty="0"/>
              <a:t>в т.ч.</a:t>
            </a:r>
            <a:r>
              <a:rPr lang="ru-RU" b="1" dirty="0">
                <a:solidFill>
                  <a:srgbClr val="009900"/>
                </a:solidFill>
              </a:rPr>
              <a:t> 4 </a:t>
            </a:r>
            <a:r>
              <a:rPr lang="ru-RU" dirty="0"/>
              <a:t>внепрограммные) </a:t>
            </a:r>
          </a:p>
          <a:p>
            <a:r>
              <a:rPr lang="ru-RU" b="1" dirty="0">
                <a:solidFill>
                  <a:srgbClr val="009900"/>
                </a:solidFill>
              </a:rPr>
              <a:t>11</a:t>
            </a:r>
            <a:r>
              <a:rPr lang="ru-RU" dirty="0"/>
              <a:t> врачебных амбулаторий </a:t>
            </a:r>
          </a:p>
          <a:p>
            <a:endParaRPr lang="ru-RU" dirty="0"/>
          </a:p>
          <a:p>
            <a:r>
              <a:rPr lang="ru-RU" dirty="0"/>
              <a:t>Проведен капитальный ремонт</a:t>
            </a:r>
          </a:p>
          <a:p>
            <a:r>
              <a:rPr lang="ru-RU" b="1" dirty="0">
                <a:solidFill>
                  <a:srgbClr val="009900"/>
                </a:solidFill>
              </a:rPr>
              <a:t>7 </a:t>
            </a:r>
            <a:r>
              <a:rPr lang="ru-RU" dirty="0"/>
              <a:t>объектов здравоохранения</a:t>
            </a:r>
          </a:p>
          <a:p>
            <a:endParaRPr lang="ru-RU" dirty="0"/>
          </a:p>
          <a:p>
            <a:r>
              <a:rPr lang="ru-RU" dirty="0"/>
              <a:t>Введены в эксплуатацию</a:t>
            </a:r>
            <a:r>
              <a:rPr lang="en-US" dirty="0"/>
              <a:t>:</a:t>
            </a:r>
          </a:p>
          <a:p>
            <a:r>
              <a:rPr lang="ru-RU" b="1" dirty="0">
                <a:solidFill>
                  <a:srgbClr val="009900"/>
                </a:solidFill>
              </a:rPr>
              <a:t>Республиканский клинический противотуберкулезный диспансер в Казани и детская поликлиника в Чистополе </a:t>
            </a:r>
          </a:p>
          <a:p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7408" y="15305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+mj-lt"/>
                <a:ea typeface="+mj-ea"/>
                <a:cs typeface="+mj-cs"/>
              </a:rPr>
              <a:t>Модернизация системы здравоохранения</a:t>
            </a:r>
            <a:endParaRPr lang="ru-RU" sz="2800" b="1" dirty="0">
              <a:solidFill>
                <a:srgbClr val="00CC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50" y="692696"/>
            <a:ext cx="3630290" cy="2448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50" y="3660076"/>
            <a:ext cx="3630290" cy="27227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96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674245" y="692696"/>
            <a:ext cx="7326411" cy="2092863"/>
            <a:chOff x="4692013" y="981139"/>
            <a:chExt cx="8788450" cy="279048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692013" y="981139"/>
              <a:ext cx="8208912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35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932040" y="1924963"/>
              <a:ext cx="8548423" cy="1846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9900"/>
                  </a:solidFill>
                </a:rPr>
                <a:t>Более 700 тыс.</a:t>
              </a:r>
              <a:r>
                <a:rPr lang="ru-RU" b="1" dirty="0"/>
                <a:t> </a:t>
              </a:r>
              <a:r>
                <a:rPr lang="ru-RU" b="1" dirty="0">
                  <a:solidFill>
                    <a:srgbClr val="009900"/>
                  </a:solidFill>
                </a:rPr>
                <a:t>человек</a:t>
              </a:r>
              <a:r>
                <a:rPr lang="ru-RU" dirty="0"/>
                <a:t> осмотрено в </a:t>
              </a:r>
              <a:r>
                <a:rPr lang="ru-RU" dirty="0" smtClean="0"/>
                <a:t>рамках</a:t>
              </a:r>
              <a:r>
                <a:rPr lang="en-US" dirty="0" smtClean="0"/>
                <a:t> </a:t>
              </a:r>
              <a:r>
                <a:rPr lang="ru-RU" dirty="0" smtClean="0"/>
                <a:t>диспансеризации </a:t>
              </a:r>
              <a:endParaRPr lang="en-US" dirty="0" smtClean="0"/>
            </a:p>
            <a:p>
              <a:r>
                <a:rPr lang="ru-RU" sz="1600" dirty="0" smtClean="0"/>
                <a:t>(</a:t>
              </a:r>
              <a:r>
                <a:rPr lang="ru-RU" sz="1600" i="1" dirty="0"/>
                <a:t>572,1 тыс. с периодичностью 1 раз в 3 года и 137,5 тыс. с периодичностью 1 раз в 2 года)</a:t>
              </a:r>
              <a:endParaRPr lang="ru-RU" sz="1600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r>
                <a:rPr lang="ru-RU" sz="1600" b="1" dirty="0"/>
                <a:t>	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943872" y="4129036"/>
            <a:ext cx="691276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9900"/>
              </a:solidFill>
            </a:endParaRPr>
          </a:p>
          <a:p>
            <a:r>
              <a:rPr lang="ru-RU" b="1" dirty="0">
                <a:solidFill>
                  <a:srgbClr val="009900"/>
                </a:solidFill>
              </a:rPr>
              <a:t>Более 22 тыс.</a:t>
            </a:r>
            <a:r>
              <a:rPr lang="ru-RU" dirty="0"/>
              <a:t> </a:t>
            </a:r>
            <a:r>
              <a:rPr lang="ru-RU" b="1" dirty="0">
                <a:solidFill>
                  <a:srgbClr val="009900"/>
                </a:solidFill>
              </a:rPr>
              <a:t>человек</a:t>
            </a:r>
            <a:r>
              <a:rPr lang="ru-RU" dirty="0"/>
              <a:t> получили высокотехнологичную помощь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500" b="1" dirty="0"/>
              <a:t>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9416" y="32226"/>
            <a:ext cx="6156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+mj-lt"/>
                <a:ea typeface="+mj-ea"/>
                <a:cs typeface="+mj-cs"/>
              </a:rPr>
              <a:t>Здравоохранение </a:t>
            </a:r>
            <a:endParaRPr lang="ru-RU" sz="2800" b="1" dirty="0">
              <a:solidFill>
                <a:srgbClr val="00CC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AutoShape 2" descr="Картинки по запросу онкологический диспансер казань"/>
          <p:cNvSpPr>
            <a:spLocks noChangeAspect="1" noChangeArrowheads="1"/>
          </p:cNvSpPr>
          <p:nvPr/>
        </p:nvSpPr>
        <p:spPr bwMode="auto">
          <a:xfrm>
            <a:off x="2783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14" y="748905"/>
            <a:ext cx="3781131" cy="2628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15" y="3838395"/>
            <a:ext cx="3781131" cy="252075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200456" y="5445224"/>
            <a:ext cx="1991544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79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V_New">
  <a:themeElements>
    <a:clrScheme name="Татарстан 2">
      <a:dk1>
        <a:sysClr val="windowText" lastClr="000000"/>
      </a:dk1>
      <a:lt1>
        <a:sysClr val="window" lastClr="FFFFFF"/>
      </a:lt1>
      <a:dk2>
        <a:srgbClr val="008000"/>
      </a:dk2>
      <a:lt2>
        <a:srgbClr val="A5E3A5"/>
      </a:lt2>
      <a:accent1>
        <a:srgbClr val="288528"/>
      </a:accent1>
      <a:accent2>
        <a:srgbClr val="FF0000"/>
      </a:accent2>
      <a:accent3>
        <a:srgbClr val="6BB1C9"/>
      </a:accent3>
      <a:accent4>
        <a:srgbClr val="B77BB4"/>
      </a:accent4>
      <a:accent5>
        <a:srgbClr val="7F6A5F"/>
      </a:accent5>
      <a:accent6>
        <a:srgbClr val="F5C040"/>
      </a:accent6>
      <a:hlink>
        <a:srgbClr val="009CA3"/>
      </a:hlink>
      <a:folHlink>
        <a:srgbClr val="C48F5E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60363" marR="0" indent="-360363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0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1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2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3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4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5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1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1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2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3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7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8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9_Тема Offic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Классическая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18616</TotalTime>
  <Words>2888</Words>
  <Application>Microsoft Office PowerPoint</Application>
  <PresentationFormat>Широкоэкранный</PresentationFormat>
  <Paragraphs>754</Paragraphs>
  <Slides>58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18</vt:i4>
      </vt:variant>
      <vt:variant>
        <vt:lpstr>Заголовки слайдов</vt:lpstr>
      </vt:variant>
      <vt:variant>
        <vt:i4>58</vt:i4>
      </vt:variant>
    </vt:vector>
  </HeadingPairs>
  <TitlesOfParts>
    <vt:vector size="87" baseType="lpstr">
      <vt:lpstr>Arial</vt:lpstr>
      <vt:lpstr>Calibri</vt:lpstr>
      <vt:lpstr>Georgia</vt:lpstr>
      <vt:lpstr>GulimChe</vt:lpstr>
      <vt:lpstr>Montserrat</vt:lpstr>
      <vt:lpstr>Open Sans Light</vt:lpstr>
      <vt:lpstr>PT Sans Caption</vt:lpstr>
      <vt:lpstr>Tahoma</vt:lpstr>
      <vt:lpstr>Times New Roman</vt:lpstr>
      <vt:lpstr>Verdana</vt:lpstr>
      <vt:lpstr>Wingdings</vt:lpstr>
      <vt:lpstr>AV_New</vt:lpstr>
      <vt:lpstr>24_Тема Office</vt:lpstr>
      <vt:lpstr>Специальное оформление</vt:lpstr>
      <vt:lpstr>21_Тема Office</vt:lpstr>
      <vt:lpstr>22_Тема Office</vt:lpstr>
      <vt:lpstr>23_Тема Office</vt:lpstr>
      <vt:lpstr>27_Тема Office</vt:lpstr>
      <vt:lpstr>28_Тема Office</vt:lpstr>
      <vt:lpstr>29_Тема Office</vt:lpstr>
      <vt:lpstr>30_Тема Office</vt:lpstr>
      <vt:lpstr>31_Тема Office</vt:lpstr>
      <vt:lpstr>32_Тема Office</vt:lpstr>
      <vt:lpstr>33_Тема Office</vt:lpstr>
      <vt:lpstr>34_Тема Office</vt:lpstr>
      <vt:lpstr>35_Тема Office</vt:lpstr>
      <vt:lpstr>41_Тема Office</vt:lpstr>
      <vt:lpstr>25_Тема Office</vt:lpstr>
      <vt:lpstr>1_Специальное оформление</vt:lpstr>
      <vt:lpstr>Презентация PowerPoint</vt:lpstr>
      <vt:lpstr>Структура отчёта</vt:lpstr>
      <vt:lpstr>Презентация PowerPoint</vt:lpstr>
      <vt:lpstr>Презентация PowerPoint</vt:lpstr>
      <vt:lpstr>Социальные показатели</vt:lpstr>
      <vt:lpstr>Демография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Показатели трудоустройства</vt:lpstr>
      <vt:lpstr>Молодежная политика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общественных пространств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Риски и ограничения</vt:lpstr>
      <vt:lpstr>Динамика инвестиций в основной капитал и  финансовых результатов по видам экономической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Строительство парогазовой установки мощностью 495 МВт на ПАО«Нижнекамскнефтехим» Начало строительства: 2018 год Завершение строительства: 2021 год  </vt:lpstr>
      <vt:lpstr>Презентация PowerPoint</vt:lpstr>
      <vt:lpstr>Производительность труда</vt:lpstr>
      <vt:lpstr>Презентация PowerPoint</vt:lpstr>
      <vt:lpstr>Презентация PowerPoint</vt:lpstr>
      <vt:lpstr>Презентация PowerPoint</vt:lpstr>
      <vt:lpstr>Особые экономические зоны</vt:lpstr>
      <vt:lpstr>Презентация PowerPoint</vt:lpstr>
      <vt:lpstr>Презентация PowerPoint</vt:lpstr>
      <vt:lpstr>Презентация PowerPoint</vt:lpstr>
      <vt:lpstr>Инвестиционные проекты в агропромышленном комплексе </vt:lpstr>
      <vt:lpstr>Малое и среднее предпринимательство в 2018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Цели Стратегии 2030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социально-экономического развития Республики Татарстана в 2015 году  и задачи на 2016 год.  Татарстан – территория бизнеса</dc:title>
  <dc:creator>ОМП</dc:creator>
  <cp:lastModifiedBy>PC prez№1</cp:lastModifiedBy>
  <cp:revision>1695</cp:revision>
  <cp:lastPrinted>2019-04-20T06:59:31Z</cp:lastPrinted>
  <dcterms:created xsi:type="dcterms:W3CDTF">2016-01-28T07:43:21Z</dcterms:created>
  <dcterms:modified xsi:type="dcterms:W3CDTF">2019-04-22T07:20:17Z</dcterms:modified>
</cp:coreProperties>
</file>