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2" r:id="rId1"/>
    <p:sldMasterId id="2147483744" r:id="rId2"/>
    <p:sldMasterId id="2147483756" r:id="rId3"/>
  </p:sldMasterIdLst>
  <p:notesMasterIdLst>
    <p:notesMasterId r:id="rId23"/>
  </p:notesMasterIdLst>
  <p:sldIdLst>
    <p:sldId id="382" r:id="rId4"/>
    <p:sldId id="324" r:id="rId5"/>
    <p:sldId id="325" r:id="rId6"/>
    <p:sldId id="362" r:id="rId7"/>
    <p:sldId id="329" r:id="rId8"/>
    <p:sldId id="405" r:id="rId9"/>
    <p:sldId id="385" r:id="rId10"/>
    <p:sldId id="387" r:id="rId11"/>
    <p:sldId id="399" r:id="rId12"/>
    <p:sldId id="368" r:id="rId13"/>
    <p:sldId id="379" r:id="rId14"/>
    <p:sldId id="378" r:id="rId15"/>
    <p:sldId id="407" r:id="rId16"/>
    <p:sldId id="408" r:id="rId17"/>
    <p:sldId id="396" r:id="rId18"/>
    <p:sldId id="398" r:id="rId19"/>
    <p:sldId id="401" r:id="rId20"/>
    <p:sldId id="409" r:id="rId21"/>
    <p:sldId id="375" r:id="rId22"/>
  </p:sldIdLst>
  <p:sldSz cx="9906000" cy="6858000" type="A4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E245FE-9514-415C-9C42-57484157F716}">
          <p14:sldIdLst>
            <p14:sldId id="382"/>
            <p14:sldId id="324"/>
            <p14:sldId id="325"/>
            <p14:sldId id="362"/>
            <p14:sldId id="329"/>
            <p14:sldId id="405"/>
            <p14:sldId id="385"/>
            <p14:sldId id="387"/>
            <p14:sldId id="399"/>
            <p14:sldId id="368"/>
            <p14:sldId id="379"/>
            <p14:sldId id="378"/>
            <p14:sldId id="407"/>
            <p14:sldId id="408"/>
            <p14:sldId id="396"/>
            <p14:sldId id="398"/>
            <p14:sldId id="401"/>
            <p14:sldId id="409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1767A9"/>
    <a:srgbClr val="F2F2F2"/>
    <a:srgbClr val="FFFFFF"/>
    <a:srgbClr val="2EA284"/>
    <a:srgbClr val="27896F"/>
    <a:srgbClr val="83BA74"/>
    <a:srgbClr val="2C7234"/>
    <a:srgbClr val="FF9797"/>
    <a:srgbClr val="EF8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35" autoAdjust="0"/>
    <p:restoredTop sz="99480" autoAdjust="0"/>
  </p:normalViewPr>
  <p:slideViewPr>
    <p:cSldViewPr snapToGrid="0">
      <p:cViewPr varScale="1">
        <p:scale>
          <a:sx n="69" d="100"/>
          <a:sy n="69" d="100"/>
        </p:scale>
        <p:origin x="43" y="427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93161238603142E-2"/>
          <c:y val="8.2248566168694623E-2"/>
          <c:w val="0.88502175075337874"/>
          <c:h val="0.6244143335167327"/>
        </c:manualLayout>
      </c:layout>
      <c:lineChart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0.12191358024691404"/>
                  <c:y val="1.22137416326252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0E-494E-91AC-0DE20206E42B}"/>
                </c:ext>
              </c:extLst>
            </c:dLbl>
            <c:dLbl>
              <c:idx val="1"/>
              <c:layout>
                <c:manualLayout>
                  <c:x val="6.6148716707399918E-3"/>
                  <c:y val="-4.88550689860889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0E-494E-91AC-0DE20206E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2000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2650</c:v>
                </c:pt>
                <c:pt idx="1">
                  <c:v>3240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0E-494E-91AC-0DE20206E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607616"/>
        <c:axId val="220609152"/>
      </c:lineChart>
      <c:catAx>
        <c:axId val="22060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 baseline="0">
                <a:latin typeface="Arial Black" pitchFamily="34" charset="0"/>
              </a:defRPr>
            </a:pPr>
            <a:endParaRPr lang="ru-RU"/>
          </a:p>
        </c:txPr>
        <c:crossAx val="220609152"/>
        <c:crosses val="autoZero"/>
        <c:auto val="1"/>
        <c:lblAlgn val="ctr"/>
        <c:lblOffset val="100"/>
        <c:noMultiLvlLbl val="0"/>
      </c:catAx>
      <c:valAx>
        <c:axId val="220609152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one"/>
        <c:crossAx val="22060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2592592592593299E-3"/>
          <c:y val="0.78862608871679352"/>
          <c:w val="0.65277777777778012"/>
          <c:h val="0.21137389783003174"/>
        </c:manualLayout>
      </c:layout>
      <c:overlay val="0"/>
      <c:txPr>
        <a:bodyPr/>
        <a:lstStyle/>
        <a:p>
          <a:pPr>
            <a:defRPr lang="ru-RU" baseline="0">
              <a:latin typeface="Arial Black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79487179487181"/>
          <c:y val="0.26157393948198082"/>
          <c:w val="0.3128206137694366"/>
          <c:h val="0.564815100031915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AAA9-4EB6-8E41-43C91F80425E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A9-4EB6-8E41-43C91F80425E}"/>
              </c:ext>
            </c:extLst>
          </c:dPt>
          <c:dLbls>
            <c:dLbl>
              <c:idx val="0"/>
              <c:layout>
                <c:manualLayout>
                  <c:x val="-0.14606995760145391"/>
                  <c:y val="4.1429542401126847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latin typeface="Arial Black" pitchFamily="34" charset="0"/>
                      </a:rPr>
                      <a:t>30%</a:t>
                    </a:r>
                    <a:endParaRPr lang="en-US" sz="4800" dirty="0">
                      <a:latin typeface="Arial Black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A9-4EB6-8E41-43C91F80425E}"/>
                </c:ext>
              </c:extLst>
            </c:dLbl>
            <c:dLbl>
              <c:idx val="1"/>
              <c:layout>
                <c:manualLayout>
                  <c:x val="0.14412810417928523"/>
                  <c:y val="-3.9794043415362246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latin typeface="Arial Black" pitchFamily="34" charset="0"/>
                      </a:rPr>
                      <a:t>70%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A9-4EB6-8E41-43C91F804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32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A9-4EB6-8E41-43C91F80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93161238603142E-2"/>
          <c:y val="8.2248566168694623E-2"/>
          <c:w val="0.88502175075337874"/>
          <c:h val="0.6244143335167327"/>
        </c:manualLayout>
      </c:layout>
      <c:lineChart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Количество проведенных проверок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0.12588016355766554"/>
                  <c:y val="9.804589208635141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0E-494E-91AC-0DE20206E42B}"/>
                </c:ext>
              </c:extLst>
            </c:dLbl>
            <c:dLbl>
              <c:idx val="1"/>
              <c:layout>
                <c:manualLayout>
                  <c:x val="6.6148716707399918E-3"/>
                  <c:y val="-4.88550689860889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0E-494E-91AC-0DE20206E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2000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1310</c:v>
                </c:pt>
                <c:pt idx="1">
                  <c:v>1090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0E-494E-91AC-0DE20206E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707648"/>
        <c:axId val="221717632"/>
      </c:lineChart>
      <c:catAx>
        <c:axId val="22170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 baseline="0">
                <a:latin typeface="Arial Black" pitchFamily="34" charset="0"/>
              </a:defRPr>
            </a:pPr>
            <a:endParaRPr lang="ru-RU"/>
          </a:p>
        </c:txPr>
        <c:crossAx val="221717632"/>
        <c:crosses val="autoZero"/>
        <c:auto val="1"/>
        <c:lblAlgn val="ctr"/>
        <c:lblOffset val="100"/>
        <c:noMultiLvlLbl val="0"/>
      </c:catAx>
      <c:valAx>
        <c:axId val="221717632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one"/>
        <c:crossAx val="22170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2592592592593299E-3"/>
          <c:y val="0.78862608871679352"/>
          <c:w val="0.65277777777778012"/>
          <c:h val="0.21137389783003174"/>
        </c:manualLayout>
      </c:layout>
      <c:overlay val="0"/>
      <c:txPr>
        <a:bodyPr/>
        <a:lstStyle/>
        <a:p>
          <a:pPr>
            <a:defRPr lang="ru-RU" baseline="0">
              <a:latin typeface="Arial Black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3312592989446"/>
          <c:y val="3.017890943191219E-2"/>
          <c:w val="0.88502175075337963"/>
          <c:h val="0.835907411060013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dLbls>
            <c:dLbl>
              <c:idx val="0"/>
              <c:layout>
                <c:manualLayout>
                  <c:x val="-0.1219135802469142"/>
                  <c:y val="1.221374163262528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C3-48DC-B3ED-CD5F46F12CE4}"/>
                </c:ext>
              </c:extLst>
            </c:dLbl>
            <c:dLbl>
              <c:idx val="1"/>
              <c:layout>
                <c:manualLayout>
                  <c:x val="9.2592592592593611E-3"/>
                  <c:y val="-4.885496653050134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C3-48DC-B3ED-CD5F46F12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2018 год </c:v>
                </c:pt>
                <c:pt idx="1">
                  <c:v>2019год 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449</c:v>
                </c:pt>
                <c:pt idx="1">
                  <c:v>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C3-48DC-B3ED-CD5F46F12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437952"/>
        <c:axId val="221439488"/>
      </c:lineChart>
      <c:catAx>
        <c:axId val="22143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221439488"/>
        <c:crosses val="autoZero"/>
        <c:auto val="1"/>
        <c:lblAlgn val="ctr"/>
        <c:lblOffset val="100"/>
        <c:noMultiLvlLbl val="0"/>
      </c:catAx>
      <c:valAx>
        <c:axId val="2214394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22143795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00558649974505E-2"/>
          <c:y val="2.8185409135933735E-2"/>
          <c:w val="0.8784652298082497"/>
          <c:h val="0.882283838003532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</c:v>
                </c:pt>
              </c:strCache>
            </c:strRef>
          </c:tx>
          <c:dLbls>
            <c:dLbl>
              <c:idx val="0"/>
              <c:layout>
                <c:manualLayout>
                  <c:x val="-3.9193176066856801E-2"/>
                  <c:y val="-6.562500000000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B7-4CE4-A74B-08C358B3B30A}"/>
                </c:ext>
              </c:extLst>
            </c:dLbl>
            <c:dLbl>
              <c:idx val="1"/>
              <c:layout>
                <c:manualLayout>
                  <c:x val="-2.4495735041785482E-2"/>
                  <c:y val="-5.000000000000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B7-4CE4-A74B-08C358B3B30A}"/>
                </c:ext>
              </c:extLst>
            </c:dLbl>
            <c:dLbl>
              <c:idx val="2"/>
              <c:layout>
                <c:manualLayout>
                  <c:x val="-2.7761833047356951E-2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B7-4CE4-A74B-08C358B3B30A}"/>
                </c:ext>
              </c:extLst>
            </c:dLbl>
            <c:dLbl>
              <c:idx val="3"/>
              <c:layout>
                <c:manualLayout>
                  <c:x val="-3.1027931052928281E-2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B7-4CE4-A74B-08C358B3B30A}"/>
                </c:ext>
              </c:extLst>
            </c:dLbl>
            <c:dLbl>
              <c:idx val="4"/>
              <c:layout>
                <c:manualLayout>
                  <c:x val="-3.4294029058499674E-2"/>
                  <c:y val="-6.5624999999999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B7-4CE4-A74B-08C358B3B30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CB-4902-A64B-885C9528C88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B-4902-A64B-885C9528C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</c:v>
                </c:pt>
                <c:pt idx="1">
                  <c:v>163</c:v>
                </c:pt>
                <c:pt idx="2">
                  <c:v>142</c:v>
                </c:pt>
                <c:pt idx="3">
                  <c:v>135</c:v>
                </c:pt>
                <c:pt idx="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B7-4CE4-A74B-08C358B3B3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</c:v>
                </c:pt>
              </c:strCache>
            </c:strRef>
          </c:tx>
          <c:dLbls>
            <c:dLbl>
              <c:idx val="0"/>
              <c:layout>
                <c:manualLayout>
                  <c:x val="-2.1229637036214201E-2"/>
                  <c:y val="7.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7B7-4CE4-A74B-08C358B3B30A}"/>
                </c:ext>
              </c:extLst>
            </c:dLbl>
            <c:dLbl>
              <c:idx val="1"/>
              <c:layout>
                <c:manualLayout>
                  <c:x val="-2.4495735041785482E-2"/>
                  <c:y val="6.875000000000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B7-4CE4-A74B-08C358B3B30A}"/>
                </c:ext>
              </c:extLst>
            </c:dLbl>
            <c:dLbl>
              <c:idx val="2"/>
              <c:layout>
                <c:manualLayout>
                  <c:x val="-2.7761833047356951E-2"/>
                  <c:y val="5.624999999999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7B7-4CE4-A74B-08C358B3B30A}"/>
                </c:ext>
              </c:extLst>
            </c:dLbl>
            <c:dLbl>
              <c:idx val="3"/>
              <c:layout>
                <c:manualLayout>
                  <c:x val="-3.1027931052928281E-2"/>
                  <c:y val="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7B7-4CE4-A74B-08C358B3B30A}"/>
                </c:ext>
              </c:extLst>
            </c:dLbl>
            <c:dLbl>
              <c:idx val="4"/>
              <c:layout>
                <c:manualLayout>
                  <c:x val="-2.4495735041785482E-2"/>
                  <c:y val="5.624999999999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7B7-4CE4-A74B-08C358B3B30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B7-4CE4-A74B-08C358B3B30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CB-4902-A64B-885C9528C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baseline="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66</c:v>
                </c:pt>
                <c:pt idx="1">
                  <c:v>45</c:v>
                </c:pt>
                <c:pt idx="2">
                  <c:v>44</c:v>
                </c:pt>
                <c:pt idx="3">
                  <c:v>43</c:v>
                </c:pt>
                <c:pt idx="4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7B7-4CE4-A74B-08C358B3B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624192"/>
        <c:axId val="221625728"/>
      </c:lineChart>
      <c:catAx>
        <c:axId val="22162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b="1" baseline="0">
                <a:latin typeface="+mn-lt"/>
              </a:defRPr>
            </a:pPr>
            <a:endParaRPr lang="ru-RU"/>
          </a:p>
        </c:txPr>
        <c:crossAx val="221625728"/>
        <c:crosses val="autoZero"/>
        <c:auto val="1"/>
        <c:lblAlgn val="ctr"/>
        <c:lblOffset val="100"/>
        <c:noMultiLvlLbl val="0"/>
      </c:catAx>
      <c:valAx>
        <c:axId val="22162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baseline="0">
                <a:latin typeface="+mn-lt"/>
              </a:defRPr>
            </a:pPr>
            <a:endParaRPr lang="ru-RU"/>
          </a:p>
        </c:txPr>
        <c:crossAx val="22162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24078692974783"/>
          <c:y val="3.8886658059345269E-2"/>
          <c:w val="0.24839373237911691"/>
          <c:h val="0.14752736110190967"/>
        </c:manualLayout>
      </c:layout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78128087922009"/>
          <c:y val="0.20678801718494888"/>
          <c:w val="0.67421871912077991"/>
          <c:h val="0.604489793615084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89-4343-8FFD-728126C29CC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24,3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89-4343-8FFD-728126C29CC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89-4343-8FFD-728126C29CC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10,4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89-4343-8FFD-728126C29CC8}"/>
                </c:ext>
              </c:extLst>
            </c:dLbl>
            <c:dLbl>
              <c:idx val="4"/>
              <c:layout>
                <c:manualLayout>
                  <c:x val="2.7744532766503308E-2"/>
                  <c:y val="-1.43101943464226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7,5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89-4343-8FFD-728126C29CC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89-4343-8FFD-728126C29CC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11,2%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289-4343-8FFD-728126C29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Падение с высоты пострадавшего (25%)</c:v>
                </c:pt>
                <c:pt idx="1">
                  <c:v> Воздействие движущихся, разлетающихся, вращающихся предметов, деталей, машин и т.д. (24,3%)</c:v>
                </c:pt>
                <c:pt idx="2">
                  <c:v> Транспортные происшествия (17,2%)</c:v>
                </c:pt>
                <c:pt idx="3">
                  <c:v>Удары случайными падающими предметами (10,4%)</c:v>
                </c:pt>
                <c:pt idx="4">
                  <c:v> Воздействие дыма, огня и пламени (7,5%)</c:v>
                </c:pt>
                <c:pt idx="5">
                  <c:v>Повреждение в результате противоправных действий других лиц (3,7%)</c:v>
                </c:pt>
                <c:pt idx="6">
                  <c:v>Иное (11,2%)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0.25</c:v>
                </c:pt>
                <c:pt idx="1">
                  <c:v>0.24299999999999999</c:v>
                </c:pt>
                <c:pt idx="2">
                  <c:v>0.17199999999999999</c:v>
                </c:pt>
                <c:pt idx="3">
                  <c:v>0.104</c:v>
                </c:pt>
                <c:pt idx="4">
                  <c:v>7.4999999999999997E-2</c:v>
                </c:pt>
                <c:pt idx="5">
                  <c:v>3.6999999999999998E-2</c:v>
                </c:pt>
                <c:pt idx="6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89-4343-8FFD-728126C29C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2.0296146929808059E-3"/>
          <c:w val="0.39036447347402109"/>
          <c:h val="0.95448283386127142"/>
        </c:manualLayout>
      </c:layout>
      <c:overlay val="0"/>
      <c:txPr>
        <a:bodyPr/>
        <a:lstStyle/>
        <a:p>
          <a:pPr>
            <a:defRPr lang="ru-RU"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88560111897634E-2"/>
          <c:y val="0.15344721733440209"/>
          <c:w val="0.58062417039300629"/>
          <c:h val="0.757129712512892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Неудовлетворительная организация производства работ</c:v>
                </c:pt>
                <c:pt idx="1">
                  <c:v>Нарушение работником трудового распорядка и дисциплины труда</c:v>
                </c:pt>
                <c:pt idx="2">
                  <c:v>Нарушение правил дорожного движения</c:v>
                </c:pt>
                <c:pt idx="3">
                  <c:v>Неприменение работником СИЗ</c:v>
                </c:pt>
                <c:pt idx="4">
                  <c:v>Нарушение технологического процесса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0.29099999999999998</c:v>
                </c:pt>
                <c:pt idx="1">
                  <c:v>0.20899999999999999</c:v>
                </c:pt>
                <c:pt idx="2">
                  <c:v>0.14899999999999999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8-4101-9684-7F92B5AA8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773716377198346"/>
          <c:y val="0"/>
          <c:w val="0.44088646249702673"/>
          <c:h val="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0.02131</cdr:x>
      <cdr:y>0.00957</cdr:y>
    </cdr:from>
    <cdr:to>
      <cdr:x>0.39698</cdr:x>
      <cdr:y>0.64629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062" y="52510"/>
          <a:ext cx="3721395" cy="3493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Трудовые отношения:</a:t>
          </a:r>
        </a:p>
        <a:p xmlns:a="http://schemas.openxmlformats.org/drawingml/2006/main">
          <a:endParaRPr lang="ru-RU" sz="20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Неоформление трудовых отношений;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Непредставление гарантии и компенсации;</a:t>
          </a:r>
        </a:p>
        <a:p xmlns:a="http://schemas.openxmlformats.org/drawingml/2006/main">
          <a:pPr marL="171450" indent="-171450" algn="l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 вопросы, связанные с задержкой заработной платы;</a:t>
          </a:r>
          <a:endParaRPr lang="ru-RU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0.72308</cdr:x>
      <cdr:y>0.10317</cdr:y>
    </cdr:from>
    <cdr:to>
      <cdr:x>0.98901</cdr:x>
      <cdr:y>0.26984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62799" y="566057"/>
          <a:ext cx="263434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0.68018</cdr:x>
      <cdr:y>0.0724</cdr:y>
    </cdr:from>
    <cdr:to>
      <cdr:x>0.99984</cdr:x>
      <cdr:y>0.76288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37866" y="397191"/>
          <a:ext cx="3166546" cy="3788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Охрана труда:</a:t>
          </a:r>
        </a:p>
        <a:p xmlns:a="http://schemas.openxmlformats.org/drawingml/2006/main">
          <a:endParaRPr lang="ru-RU" sz="20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171450" indent="-171450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Допуск к работе без медицинских осмотров;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Не обеспечение средствами защиты;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2000" dirty="0" smtClean="0">
              <a:latin typeface="Arial" pitchFamily="34" charset="0"/>
              <a:cs typeface="Arial" pitchFamily="34" charset="0"/>
            </a:rPr>
            <a:t>Не прохождение обучения по охране труда;</a:t>
          </a:r>
          <a:endParaRPr lang="ru-RU" sz="2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0.60053</cdr:x>
      <cdr:y>0.83489</cdr:y>
    </cdr:from>
    <cdr:to>
      <cdr:x>0.88116</cdr:x>
      <cdr:y>0.91194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10828" y="4203316"/>
          <a:ext cx="2715491" cy="387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8963"/>
          </a:xfrm>
          <a:prstGeom prst="rect">
            <a:avLst/>
          </a:prstGeom>
        </p:spPr>
        <p:txBody>
          <a:bodyPr vert="horz" lIns="92135" tIns="46068" rIns="92135" bIns="4606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3" y="1"/>
            <a:ext cx="2972547" cy="498963"/>
          </a:xfrm>
          <a:prstGeom prst="rect">
            <a:avLst/>
          </a:prstGeom>
        </p:spPr>
        <p:txBody>
          <a:bodyPr vert="horz" lIns="92135" tIns="46068" rIns="92135" bIns="46068" rtlCol="0"/>
          <a:lstStyle>
            <a:lvl1pPr algn="r">
              <a:defRPr sz="1200"/>
            </a:lvl1pPr>
          </a:lstStyle>
          <a:p>
            <a:fld id="{C261BD2C-9199-4FE5-83A8-CC1F578922CF}" type="datetimeFigureOut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8" rIns="92135" bIns="4606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86528"/>
            <a:ext cx="5487041" cy="3918139"/>
          </a:xfrm>
          <a:prstGeom prst="rect">
            <a:avLst/>
          </a:prstGeom>
        </p:spPr>
        <p:txBody>
          <a:bodyPr vert="horz" lIns="92135" tIns="46068" rIns="92135" bIns="460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314"/>
            <a:ext cx="2972547" cy="498963"/>
          </a:xfrm>
          <a:prstGeom prst="rect">
            <a:avLst/>
          </a:prstGeom>
        </p:spPr>
        <p:txBody>
          <a:bodyPr vert="horz" lIns="92135" tIns="46068" rIns="92135" bIns="4606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3" y="9448314"/>
            <a:ext cx="2972547" cy="498963"/>
          </a:xfrm>
          <a:prstGeom prst="rect">
            <a:avLst/>
          </a:prstGeom>
        </p:spPr>
        <p:txBody>
          <a:bodyPr vert="horz" lIns="92135" tIns="46068" rIns="92135" bIns="46068" rtlCol="0" anchor="b"/>
          <a:lstStyle>
            <a:lvl1pPr algn="r">
              <a:defRPr sz="1200"/>
            </a:lvl1pPr>
          </a:lstStyle>
          <a:p>
            <a:fld id="{97297A8A-2AEF-4AB2-A1A0-BBAFABD43B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48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42950" y="1752604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077" y="4953000"/>
            <a:ext cx="9910079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9257A3-D76D-4E9B-8229-A1E3F688EF0E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481332"/>
            <a:ext cx="89154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B0DD-371F-4EAE-A978-B507D872AE48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14347" y="274642"/>
            <a:ext cx="1925593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113C-9B3D-410C-B40C-30731B5DC16C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57A3-D76D-4E9B-8229-A1E3F688EF0E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56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9A84-41A1-49F8-AFDD-94D2E1326F6E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8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D59-473C-49B9-A6BD-AE323D0D7E62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45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84B-EAA7-4204-B030-CDF550387DC0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67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D4D9-854C-413F-9A7E-E58F29B3BECA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38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718C-C285-4101-90A7-3C663D0CF01D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640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38F-CCC8-4EA7-AFEB-D4E4745B2F82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057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1E7F-83A3-4C01-8052-A85FB80C36F5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25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9A84-41A1-49F8-AFDD-94D2E1326F6E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B5DA-C066-44BE-B19D-2F9870B84B39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22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B0DD-371F-4EAE-A978-B507D872AE48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826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7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113C-9B3D-410C-B40C-30731B5DC16C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95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3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3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7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895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55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5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63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4D59-473C-49B9-A6BD-AE323D0D7E62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5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14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51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39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6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48133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48133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884B-EAA7-4204-B030-CDF550387DC0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3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1444296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1444296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D4D9-854C-413F-9A7E-E58F29B3BECA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718C-C285-4101-90A7-3C663D0CF01D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38F-CCC8-4EA7-AFEB-D4E4745B2F82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/>
          <a:p>
            <a:fld id="{46321E7F-83A3-4C01-8052-A85FB80C36F5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D1B5DA-C066-44BE-B19D-2F9870B84B39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45080" y="6407947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1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76140" y="5001996"/>
            <a:ext cx="41188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8023" y="5785023"/>
            <a:ext cx="41188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0005" y="5787741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76140" y="5001996"/>
            <a:ext cx="41188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8023" y="5785023"/>
            <a:ext cx="41188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0005" y="5787741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481331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980C77-9FB8-45A6-8104-EEC44F2BA64C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745080" y="6407947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367878" y="6407947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0C77-9FB8-45A6-8104-EEC44F2BA64C}" type="datetime1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6829-6E56-4233-B4C8-4C9CB7A898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5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3B1887-5997-46B0-A7A1-5AA3C98BF8B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03578FD-701F-4723-9B55-178B7DFEC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8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osevVS\Desktop\Картинки на сайт\shutterstock_27-03\shutterstock_129588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88761" y="1932167"/>
            <a:ext cx="5947318" cy="39475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3000">
                <a:schemeClr val="bg1"/>
              </a:gs>
              <a:gs pos="91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3068" y="1929209"/>
            <a:ext cx="56243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1F497D"/>
                </a:solidFill>
                <a:latin typeface="Arial Black" panose="020B0A04020102020204" pitchFamily="34" charset="0"/>
              </a:rPr>
              <a:t>Доклад </a:t>
            </a:r>
            <a:r>
              <a:rPr lang="ru-RU" sz="3200" b="1" dirty="0">
                <a:solidFill>
                  <a:srgbClr val="1F497D"/>
                </a:solidFill>
                <a:latin typeface="Arial Black" panose="020B0A04020102020204" pitchFamily="34" charset="0"/>
              </a:rPr>
              <a:t>о </a:t>
            </a:r>
            <a:r>
              <a:rPr lang="ru-RU" sz="3200" b="1" dirty="0" smtClean="0">
                <a:solidFill>
                  <a:srgbClr val="1F497D"/>
                </a:solidFill>
                <a:latin typeface="Arial Black" panose="020B0A04020102020204" pitchFamily="34" charset="0"/>
              </a:rPr>
              <a:t>деятельности Государственной </a:t>
            </a:r>
            <a:r>
              <a:rPr lang="ru-RU" sz="3200" b="1" dirty="0">
                <a:solidFill>
                  <a:srgbClr val="1F497D"/>
                </a:solidFill>
                <a:latin typeface="Arial Black" panose="020B0A04020102020204" pitchFamily="34" charset="0"/>
              </a:rPr>
              <a:t>инспекции труда в </a:t>
            </a:r>
            <a:r>
              <a:rPr lang="ru-RU" sz="3200" b="1" dirty="0" smtClean="0">
                <a:solidFill>
                  <a:srgbClr val="1F497D"/>
                </a:solidFill>
                <a:latin typeface="Arial Black" panose="020B0A04020102020204" pitchFamily="34" charset="0"/>
              </a:rPr>
              <a:t>Республике Татарстан</a:t>
            </a:r>
          </a:p>
          <a:p>
            <a:pPr algn="ctr"/>
            <a:endParaRPr lang="ru-RU" sz="28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/>
            <a:endParaRPr lang="ru-RU" sz="28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r>
              <a:rPr lang="ru-RU" sz="28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r>
              <a:rPr lang="ru-RU" sz="28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Рустем </a:t>
            </a:r>
            <a:r>
              <a:rPr lang="ru-RU" sz="2800" b="1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Асфанович</a:t>
            </a:r>
            <a:r>
              <a:rPr lang="ru-RU" sz="28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Галявов</a:t>
            </a:r>
            <a:endParaRPr lang="ru-RU" sz="28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voi.ru/images/content/1211/0100/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1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8461" y="188640"/>
            <a:ext cx="8567059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Уровень тяжелого и смертельного травматизма</a:t>
            </a:r>
            <a:endParaRPr lang="ru-RU" sz="4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47227705"/>
              </p:ext>
            </p:extLst>
          </p:nvPr>
        </p:nvGraphicFramePr>
        <p:xfrm>
          <a:off x="365765" y="1489166"/>
          <a:ext cx="9300754" cy="495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86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51" y="404664"/>
            <a:ext cx="9438449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производственного травматизма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видам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014690"/>
              </p:ext>
            </p:extLst>
          </p:nvPr>
        </p:nvGraphicFramePr>
        <p:xfrm>
          <a:off x="386317" y="1416385"/>
          <a:ext cx="9133367" cy="531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31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7787" y="189979"/>
            <a:ext cx="8828314" cy="11430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 причин производственного травматизма в Республике Татарстан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10494578"/>
              </p:ext>
            </p:extLst>
          </p:nvPr>
        </p:nvGraphicFramePr>
        <p:xfrm>
          <a:off x="229755" y="1324648"/>
          <a:ext cx="9676246" cy="503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02038" y="5638800"/>
            <a:ext cx="307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1" y="335666"/>
            <a:ext cx="9906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94107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над соблюдением правил по охране труда на строительных объектах: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3818" y="1628804"/>
            <a:ext cx="9909821" cy="42780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SzPct val="106000"/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Проведено</a:t>
            </a:r>
            <a:r>
              <a:rPr lang="ru-RU" sz="4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25</a:t>
            </a:r>
            <a:r>
              <a:rPr lang="ru-RU" sz="4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внеплановые выездные проверки;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Выданы предупреждения в количестве 6 ед.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Привлечены к административной ответственности: </a:t>
            </a:r>
          </a:p>
          <a:p>
            <a:pPr marL="457200" indent="-457200">
              <a:buClr>
                <a:srgbClr val="0070C0"/>
              </a:buClr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юридические лица на сумму </a:t>
            </a: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млн.755тыс. </a:t>
            </a:r>
            <a:r>
              <a:rPr lang="ru-RU" sz="32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руб</a:t>
            </a:r>
            <a:r>
              <a:rPr lang="ru-RU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Clr>
                <a:srgbClr val="0070C0"/>
              </a:buClr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должностные лица на сумму </a:t>
            </a: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220 </a:t>
            </a:r>
            <a:r>
              <a:rPr lang="ru-RU" sz="32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¾ÑÐ¸Ð°Ð»ÑÐ½ÑÐµ ÑÐµÐ»Ð¾Ð²ÐµÑÐºÐ¸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906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906000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/>
                <a:ea typeface="Calibri"/>
              </a:rPr>
              <a:t>Проверка </a:t>
            </a:r>
            <a:r>
              <a:rPr lang="ru-RU" sz="2800" dirty="0">
                <a:latin typeface="Times New Roman"/>
                <a:ea typeface="Calibri"/>
              </a:rPr>
              <a:t>деятельности психоневрологических интернатов и соблюдения ими прав граждан при оказании им социальных услуг </a:t>
            </a: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000" dirty="0" smtClean="0">
                <a:latin typeface="Times New Roman"/>
                <a:ea typeface="Calibri"/>
              </a:rPr>
              <a:t>в соответствии с поручением руководителя </a:t>
            </a:r>
            <a:r>
              <a:rPr lang="ru-RU" sz="2000" dirty="0" err="1" smtClean="0">
                <a:latin typeface="Times New Roman"/>
                <a:ea typeface="Calibri"/>
              </a:rPr>
              <a:t>Роструда</a:t>
            </a:r>
            <a:endParaRPr lang="ru-RU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5" y="2204864"/>
            <a:ext cx="4506679" cy="312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18" y="3448836"/>
            <a:ext cx="4637741" cy="32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5" y="4568154"/>
            <a:ext cx="3020949" cy="209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13" y="2348880"/>
            <a:ext cx="2693605" cy="186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3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694" y="55660"/>
            <a:ext cx="9087017" cy="82693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40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возраста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868" y="1065470"/>
            <a:ext cx="9425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гражданина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причиной для установления ограничений при приеме на работу и других ограничений в сфере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37" y="2700670"/>
            <a:ext cx="4954463" cy="349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7" y="2700670"/>
            <a:ext cx="5285609" cy="349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715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40694" y="55662"/>
            <a:ext cx="9087017" cy="1135831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Работа,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которая ведется в реализации поручения Правительства РФ: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C:\Users\inspector16_2\Downloads\08 тв (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7" t="47603"/>
          <a:stretch/>
        </p:blipFill>
        <p:spPr bwMode="auto">
          <a:xfrm>
            <a:off x="4953795" y="1332066"/>
            <a:ext cx="4793629" cy="5294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0" y="1332066"/>
            <a:ext cx="4523548" cy="29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184" y="1607130"/>
            <a:ext cx="410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89172802750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ÐÐ°ÑÑÐ¸Ð½ÐºÐ¸ Ð¿Ð¾ Ð·Ð°Ð¿ÑÐ¾ÑÑ ÐºÐ¾Ð½ÑÑÐ»ÑÑÐ°ÑÐ¸Ð¾Ð½Ð½ÑÐ¹ Ð¿ÑÐ½ÐºÑ Ð´Ð»Ñ Ð¿ÐµÐ½ÑÐ¸Ð¾Ð½ÐµÑÐ¾Ð²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0" y="4488875"/>
            <a:ext cx="4523547" cy="2369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000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715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0694" y="55662"/>
            <a:ext cx="9087017" cy="1288231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Статистика</a:t>
            </a:r>
            <a:r>
              <a:rPr lang="ru-RU" sz="400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отношении работников </a:t>
            </a:r>
            <a:r>
              <a:rPr lang="ru-RU" sz="4000" dirty="0" err="1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400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возраста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014" y="1205346"/>
            <a:ext cx="87695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телефонных звонка по горячей линии от граждан предпенсионного возраста;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КНМ;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трудовых прав предпенсионного возраста;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Наложено штрафов на сумму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рублей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61 предостережение;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дано письменных разъяснений.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63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225"/>
            <a:ext cx="9907588" cy="71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b="5751"/>
          <a:stretch/>
        </p:blipFill>
        <p:spPr bwMode="auto">
          <a:xfrm>
            <a:off x="568037" y="471055"/>
            <a:ext cx="4114799" cy="608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b="5953"/>
          <a:stretch/>
        </p:blipFill>
        <p:spPr bwMode="auto">
          <a:xfrm>
            <a:off x="5233128" y="360218"/>
            <a:ext cx="4192434" cy="61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2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10679946" cy="2142562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br>
              <a:rPr lang="ru-RU" sz="8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8255" y="4054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Динамика предельной численности госслужащих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350" y="2492896"/>
            <a:ext cx="3959633" cy="37444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789040"/>
            <a:ext cx="2160240" cy="2448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437112"/>
            <a:ext cx="1923874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19534" y="5323520"/>
            <a:ext cx="1003608" cy="913792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269" y="626713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1995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378" y="62373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3228" y="62373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24002" y="62540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0500" y="188098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1669" y="3127907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87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1654" y="3712665"/>
            <a:ext cx="133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67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3881" y="4720810"/>
            <a:ext cx="80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49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1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-3735"/>
            <a:ext cx="9002486" cy="6858001"/>
          </a:xfrm>
        </p:spPr>
      </p:pic>
      <p:sp>
        <p:nvSpPr>
          <p:cNvPr id="6" name="TextBox 5"/>
          <p:cNvSpPr txBox="1"/>
          <p:nvPr/>
        </p:nvSpPr>
        <p:spPr>
          <a:xfrm>
            <a:off x="6100248" y="3128386"/>
            <a:ext cx="2375511" cy="307777"/>
          </a:xfrm>
          <a:prstGeom prst="rect">
            <a:avLst/>
          </a:prstGeom>
          <a:noFill/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Набережные Челны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0173" y="2615123"/>
            <a:ext cx="1144125" cy="369332"/>
          </a:xfrm>
          <a:prstGeom prst="rect">
            <a:avLst/>
          </a:prstGeom>
          <a:noFill/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Казань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0570" y="4834001"/>
            <a:ext cx="1834846" cy="307777"/>
          </a:xfrm>
          <a:prstGeom prst="rect">
            <a:avLst/>
          </a:prstGeom>
          <a:noFill/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Альметьевск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6017" y="1978613"/>
            <a:ext cx="492439" cy="523513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06832" y="2577852"/>
            <a:ext cx="362323" cy="38518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106831" y="4267891"/>
            <a:ext cx="362323" cy="38518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1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244501"/>
              </p:ext>
            </p:extLst>
          </p:nvPr>
        </p:nvGraphicFramePr>
        <p:xfrm>
          <a:off x="150414" y="1355592"/>
          <a:ext cx="9605175" cy="527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8844" y="182992"/>
            <a:ext cx="8828314" cy="1143000"/>
          </a:xfrm>
          <a:effectLst/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Соотношение поступивших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жалоб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7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нарушений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619030"/>
              </p:ext>
            </p:extLst>
          </p:nvPr>
        </p:nvGraphicFramePr>
        <p:xfrm>
          <a:off x="1588" y="1137686"/>
          <a:ext cx="99060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01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276955"/>
              </p:ext>
            </p:extLst>
          </p:nvPr>
        </p:nvGraphicFramePr>
        <p:xfrm>
          <a:off x="150414" y="1355592"/>
          <a:ext cx="9605175" cy="527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8844" y="182992"/>
            <a:ext cx="8828314" cy="1143000"/>
          </a:xfrm>
          <a:effectLst/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проведенных проверок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2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8" y="0"/>
            <a:ext cx="9916738" cy="686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25912"/>
              </p:ext>
            </p:extLst>
          </p:nvPr>
        </p:nvGraphicFramePr>
        <p:xfrm>
          <a:off x="223209" y="163552"/>
          <a:ext cx="9433749" cy="6850376"/>
        </p:xfrm>
        <a:graphic>
          <a:graphicData uri="http://schemas.openxmlformats.org/drawingml/2006/table">
            <a:tbl>
              <a:tblPr firstRow="1" firstCol="1" bandRow="1"/>
              <a:tblGrid>
                <a:gridCol w="52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3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 инспекторского реагирования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2018-2019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(январь-май)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г.г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 г.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2019г.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1090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Общее количество выявленных нарушений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4993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3781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Общее количество вынесенных постановлений о назначении административного наказания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1223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на должностных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лиц и индивидуальных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предпринимателей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на юридических лиц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Общая сумма наложенных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административных штрафов (млн. руб.)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34,456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25,248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8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Общая сумма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взысканных административных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штрафов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(млн.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руб.)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25,248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24,758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447" marR="91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777943"/>
              </p:ext>
            </p:extLst>
          </p:nvPr>
        </p:nvGraphicFramePr>
        <p:xfrm>
          <a:off x="457199" y="1700808"/>
          <a:ext cx="8937171" cy="462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1257" y="404664"/>
            <a:ext cx="94379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выданных предупреждений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18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4837" y="235528"/>
            <a:ext cx="9437914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Задолженность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 заработной плате на предприятиях Республики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Татарстан на 31.05.2019 составляет 71млн. 740,41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тыс.руб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845519"/>
              </p:ext>
            </p:extLst>
          </p:nvPr>
        </p:nvGraphicFramePr>
        <p:xfrm>
          <a:off x="498764" y="1579420"/>
          <a:ext cx="8783781" cy="455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7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1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предприятия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задолженности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работников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1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ООО «Гранд-Проект»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5843,75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1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ООО «СК </a:t>
                      </a:r>
                      <a:r>
                        <a:rPr lang="ru-RU" dirty="0" err="1" smtClean="0"/>
                        <a:t>Татдорстрой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4410,911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2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ОАО «КЗСК»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АО СК «</a:t>
                      </a:r>
                      <a:r>
                        <a:rPr lang="ru-RU" dirty="0" err="1" smtClean="0"/>
                        <a:t>Татфлот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2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6697</TotalTime>
  <Words>416</Words>
  <Application>Microsoft Office PowerPoint</Application>
  <PresentationFormat>Лист A4 (210x297 мм)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4_Открытая</vt:lpstr>
      <vt:lpstr>Тема Office</vt:lpstr>
      <vt:lpstr>Ясность</vt:lpstr>
      <vt:lpstr>Презентация PowerPoint</vt:lpstr>
      <vt:lpstr>Динамика предельной численности госслужащих</vt:lpstr>
      <vt:lpstr>Презентация PowerPoint</vt:lpstr>
      <vt:lpstr>Соотношение поступивших жалоб</vt:lpstr>
      <vt:lpstr>Презентация PowerPoint</vt:lpstr>
      <vt:lpstr>Соотношение проведенных проверок</vt:lpstr>
      <vt:lpstr>Презентация PowerPoint</vt:lpstr>
      <vt:lpstr>Количество выданных предупреждений</vt:lpstr>
      <vt:lpstr>Задолженность по заработной плате на предприятиях Республики Татарстан на 31.05.2019 составляет 71млн. 740,41 тыс.руб</vt:lpstr>
      <vt:lpstr>Уровень тяжелого и смертельного травматизма</vt:lpstr>
      <vt:lpstr>Распределение производственного травматизма  по видам</vt:lpstr>
      <vt:lpstr>Анализ причин производственного травматизма в Республике Татарстан</vt:lpstr>
      <vt:lpstr>Статистика над соблюдением правил по охране труда на строительных объектах:</vt:lpstr>
      <vt:lpstr>Проверка деятельности психоневрологических интернатов и соблюдения ими прав граждан при оказании им социальных услуг  в соответствии с поручением руководителя Роструда</vt:lpstr>
      <vt:lpstr>Граждане предпенсионного возраста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Company>ArtHouse 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Автоматизированная система управления контрольно-надзорной деятельностью</dc:title>
  <dc:creator>Александр Зубов</dc:creator>
  <cp:lastModifiedBy>PC prez№1</cp:lastModifiedBy>
  <cp:revision>596</cp:revision>
  <cp:lastPrinted>2019-06-04T11:48:38Z</cp:lastPrinted>
  <dcterms:created xsi:type="dcterms:W3CDTF">2015-06-29T10:58:21Z</dcterms:created>
  <dcterms:modified xsi:type="dcterms:W3CDTF">2019-06-05T13:53:33Z</dcterms:modified>
</cp:coreProperties>
</file>